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hvJFoCPvnJ7CShCbceSXlioIc/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6"/>
          <p:cNvSpPr/>
          <p:nvPr>
            <p:ph idx="2" type="pic"/>
          </p:nvPr>
        </p:nvSpPr>
        <p:spPr>
          <a:xfrm>
            <a:off x="5183188" y="987425"/>
            <a:ext cx="6172200" cy="4873625"/>
          </a:xfrm>
          <a:prstGeom prst="rect">
            <a:avLst/>
          </a:prstGeom>
          <a:noFill/>
          <a:ln>
            <a:noFill/>
          </a:ln>
        </p:spPr>
      </p:sp>
      <p:sp>
        <p:nvSpPr>
          <p:cNvPr id="64" name="Google Shape;64;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Calibri"/>
                <a:ea typeface="Calibri"/>
                <a:cs typeface="Calibri"/>
                <a:sym typeface="Calibri"/>
              </a:defRPr>
            </a:lvl1pPr>
            <a:lvl2pPr indent="0" lvl="1" marL="0" marR="0" rtl="0" algn="r">
              <a:spcBef>
                <a:spcPts val="0"/>
              </a:spcBef>
              <a:buNone/>
              <a:defRPr b="0" sz="1200" u="none">
                <a:solidFill>
                  <a:schemeClr val="lt1"/>
                </a:solidFill>
                <a:latin typeface="Calibri"/>
                <a:ea typeface="Calibri"/>
                <a:cs typeface="Calibri"/>
                <a:sym typeface="Calibri"/>
              </a:defRPr>
            </a:lvl2pPr>
            <a:lvl3pPr indent="0" lvl="2" marL="0" marR="0" rtl="0" algn="r">
              <a:spcBef>
                <a:spcPts val="0"/>
              </a:spcBef>
              <a:buNone/>
              <a:defRPr b="0" sz="1200" u="none">
                <a:solidFill>
                  <a:schemeClr val="lt1"/>
                </a:solidFill>
                <a:latin typeface="Calibri"/>
                <a:ea typeface="Calibri"/>
                <a:cs typeface="Calibri"/>
                <a:sym typeface="Calibri"/>
              </a:defRPr>
            </a:lvl3pPr>
            <a:lvl4pPr indent="0" lvl="3" marL="0" marR="0" rtl="0" algn="r">
              <a:spcBef>
                <a:spcPts val="0"/>
              </a:spcBef>
              <a:buNone/>
              <a:defRPr b="0" sz="1200" u="none">
                <a:solidFill>
                  <a:schemeClr val="lt1"/>
                </a:solidFill>
                <a:latin typeface="Calibri"/>
                <a:ea typeface="Calibri"/>
                <a:cs typeface="Calibri"/>
                <a:sym typeface="Calibri"/>
              </a:defRPr>
            </a:lvl4pPr>
            <a:lvl5pPr indent="0" lvl="4" marL="0" marR="0" rtl="0" algn="r">
              <a:spcBef>
                <a:spcPts val="0"/>
              </a:spcBef>
              <a:buNone/>
              <a:defRPr b="0" sz="1200" u="none">
                <a:solidFill>
                  <a:schemeClr val="lt1"/>
                </a:solidFill>
                <a:latin typeface="Calibri"/>
                <a:ea typeface="Calibri"/>
                <a:cs typeface="Calibri"/>
                <a:sym typeface="Calibri"/>
              </a:defRPr>
            </a:lvl5pPr>
            <a:lvl6pPr indent="0" lvl="5" marL="0" marR="0" rtl="0" algn="r">
              <a:spcBef>
                <a:spcPts val="0"/>
              </a:spcBef>
              <a:buNone/>
              <a:defRPr b="0" sz="1200" u="none">
                <a:solidFill>
                  <a:schemeClr val="lt1"/>
                </a:solidFill>
                <a:latin typeface="Calibri"/>
                <a:ea typeface="Calibri"/>
                <a:cs typeface="Calibri"/>
                <a:sym typeface="Calibri"/>
              </a:defRPr>
            </a:lvl6pPr>
            <a:lvl7pPr indent="0" lvl="6" marL="0" marR="0" rtl="0" algn="r">
              <a:spcBef>
                <a:spcPts val="0"/>
              </a:spcBef>
              <a:buNone/>
              <a:defRPr b="0" sz="1200" u="none">
                <a:solidFill>
                  <a:schemeClr val="lt1"/>
                </a:solidFill>
                <a:latin typeface="Calibri"/>
                <a:ea typeface="Calibri"/>
                <a:cs typeface="Calibri"/>
                <a:sym typeface="Calibri"/>
              </a:defRPr>
            </a:lvl7pPr>
            <a:lvl8pPr indent="0" lvl="7" marL="0" marR="0" rtl="0" algn="r">
              <a:spcBef>
                <a:spcPts val="0"/>
              </a:spcBef>
              <a:buNone/>
              <a:defRPr b="0" sz="1200" u="none">
                <a:solidFill>
                  <a:schemeClr val="lt1"/>
                </a:solidFill>
                <a:latin typeface="Calibri"/>
                <a:ea typeface="Calibri"/>
                <a:cs typeface="Calibri"/>
                <a:sym typeface="Calibri"/>
              </a:defRPr>
            </a:lvl8pPr>
            <a:lvl9pPr indent="0" lvl="8" marL="0" marR="0" rtl="0" algn="r">
              <a:spcBef>
                <a:spcPts val="0"/>
              </a:spcBef>
              <a:buNone/>
              <a:defRPr b="0" sz="12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50.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2.jp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3.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
          <p:cNvSpPr/>
          <p:nvPr/>
        </p:nvSpPr>
        <p:spPr>
          <a:xfrm>
            <a:off x="0" y="0"/>
            <a:ext cx="12192000" cy="6858000"/>
          </a:xfrm>
          <a:prstGeom prst="rect">
            <a:avLst/>
          </a:prstGeom>
          <a:gradFill>
            <a:gsLst>
              <a:gs pos="0">
                <a:schemeClr val="accent1"/>
              </a:gs>
              <a:gs pos="100000">
                <a:schemeClr val="accent2"/>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8" name="Google Shape;98;p1"/>
          <p:cNvSpPr txBox="1"/>
          <p:nvPr>
            <p:ph type="ctrTitle"/>
          </p:nvPr>
        </p:nvSpPr>
        <p:spPr>
          <a:xfrm>
            <a:off x="5207000" y="583345"/>
            <a:ext cx="5833787" cy="2274155"/>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5200"/>
              <a:buFont typeface="Calibri"/>
              <a:buNone/>
            </a:pPr>
            <a:r>
              <a:rPr lang="en-US" sz="5200">
                <a:solidFill>
                  <a:srgbClr val="FFFFFF"/>
                </a:solidFill>
              </a:rPr>
              <a:t>Game Genre Analysis &amp; Prediction</a:t>
            </a:r>
            <a:endParaRPr/>
          </a:p>
        </p:txBody>
      </p:sp>
      <p:sp>
        <p:nvSpPr>
          <p:cNvPr id="99" name="Google Shape;99;p1"/>
          <p:cNvSpPr txBox="1"/>
          <p:nvPr>
            <p:ph idx="1" type="subTitle"/>
          </p:nvPr>
        </p:nvSpPr>
        <p:spPr>
          <a:xfrm>
            <a:off x="5206993" y="3123651"/>
            <a:ext cx="5833787" cy="1811206"/>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FFFFFF"/>
              </a:buClr>
              <a:buSzPts val="2000"/>
              <a:buNone/>
            </a:pPr>
            <a:r>
              <a:rPr lang="en-US" sz="2000">
                <a:solidFill>
                  <a:srgbClr val="FFFFFF"/>
                </a:solidFill>
              </a:rPr>
              <a:t>Team 12</a:t>
            </a:r>
            <a:endParaRPr/>
          </a:p>
          <a:p>
            <a:pPr indent="0" lvl="0" marL="0" rtl="0" algn="r">
              <a:lnSpc>
                <a:spcPct val="90000"/>
              </a:lnSpc>
              <a:spcBef>
                <a:spcPts val="1000"/>
              </a:spcBef>
              <a:spcAft>
                <a:spcPts val="0"/>
              </a:spcAft>
              <a:buClr>
                <a:srgbClr val="FFFFFF"/>
              </a:buClr>
              <a:buSzPts val="2000"/>
              <a:buNone/>
            </a:pPr>
            <a:r>
              <a:rPr lang="en-US" sz="2000">
                <a:solidFill>
                  <a:srgbClr val="FFFFFF"/>
                </a:solidFill>
              </a:rPr>
              <a:t>Ishan Subodh Joshi</a:t>
            </a:r>
            <a:endParaRPr/>
          </a:p>
          <a:p>
            <a:pPr indent="0" lvl="0" marL="0" rtl="0" algn="r">
              <a:lnSpc>
                <a:spcPct val="90000"/>
              </a:lnSpc>
              <a:spcBef>
                <a:spcPts val="1000"/>
              </a:spcBef>
              <a:spcAft>
                <a:spcPts val="0"/>
              </a:spcAft>
              <a:buClr>
                <a:srgbClr val="FFFFFF"/>
              </a:buClr>
              <a:buSzPts val="2000"/>
              <a:buNone/>
            </a:pPr>
            <a:r>
              <a:rPr lang="en-US" sz="2000">
                <a:solidFill>
                  <a:srgbClr val="FFFFFF"/>
                </a:solidFill>
              </a:rPr>
              <a:t>Kunal Singh Pundir</a:t>
            </a:r>
            <a:endParaRPr/>
          </a:p>
        </p:txBody>
      </p:sp>
      <p:sp>
        <p:nvSpPr>
          <p:cNvPr id="100" name="Google Shape;100;p1"/>
          <p:cNvSpPr/>
          <p:nvPr/>
        </p:nvSpPr>
        <p:spPr>
          <a:xfrm>
            <a:off x="4629041" y="2597379"/>
            <a:ext cx="139039" cy="139039"/>
          </a:xfrm>
          <a:custGeom>
            <a:rect b="b" l="l" r="r" t="t"/>
            <a:pathLst>
              <a:path extrusionOk="0" h="139039" w="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cxnSp>
        <p:nvCxnSpPr>
          <p:cNvPr id="101" name="Google Shape;101;p1"/>
          <p:cNvCxnSpPr/>
          <p:nvPr/>
        </p:nvCxnSpPr>
        <p:spPr>
          <a:xfrm>
            <a:off x="856114" y="3503032"/>
            <a:ext cx="0" cy="3346090"/>
          </a:xfrm>
          <a:prstGeom prst="straightConnector1">
            <a:avLst/>
          </a:prstGeom>
          <a:noFill/>
          <a:ln cap="sq" cmpd="sng" w="25400">
            <a:solidFill>
              <a:srgbClr val="FFFFFF"/>
            </a:solidFill>
            <a:prstDash val="solid"/>
            <a:bevel/>
            <a:headEnd len="sm" w="sm" type="none"/>
            <a:tailEnd len="sm" w="sm" type="none"/>
          </a:ln>
        </p:spPr>
      </p:cxnSp>
      <p:pic>
        <p:nvPicPr>
          <p:cNvPr descr="Game controller" id="102" name="Google Shape;102;p1"/>
          <p:cNvPicPr preferRelativeResize="0"/>
          <p:nvPr/>
        </p:nvPicPr>
        <p:blipFill rotWithShape="1">
          <a:blip r:embed="rId3">
            <a:alphaModFix/>
          </a:blip>
          <a:srcRect b="0" l="0" r="0" t="0"/>
          <a:stretch/>
        </p:blipFill>
        <p:spPr>
          <a:xfrm>
            <a:off x="1508391" y="2814239"/>
            <a:ext cx="3217333" cy="3217333"/>
          </a:xfrm>
          <a:prstGeom prst="rect">
            <a:avLst/>
          </a:prstGeom>
          <a:noFill/>
          <a:ln>
            <a:noFill/>
          </a:ln>
        </p:spPr>
      </p:pic>
      <p:sp>
        <p:nvSpPr>
          <p:cNvPr id="103" name="Google Shape;103;p1"/>
          <p:cNvSpPr/>
          <p:nvPr/>
        </p:nvSpPr>
        <p:spPr>
          <a:xfrm>
            <a:off x="4987821" y="2826674"/>
            <a:ext cx="91138" cy="91138"/>
          </a:xfrm>
          <a:custGeom>
            <a:rect b="b" l="l" r="r" t="t"/>
            <a:pathLst>
              <a:path extrusionOk="0" h="91138" w="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104" name="Google Shape;104;p1"/>
          <p:cNvSpPr/>
          <p:nvPr/>
        </p:nvSpPr>
        <p:spPr>
          <a:xfrm>
            <a:off x="1269869" y="6109391"/>
            <a:ext cx="127714" cy="127714"/>
          </a:xfrm>
          <a:custGeom>
            <a:rect b="b" l="l" r="r" t="t"/>
            <a:pathLst>
              <a:path extrusionOk="0" h="127714" w="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10"/>
          <p:cNvSpPr/>
          <p:nvPr/>
        </p:nvSpPr>
        <p:spPr>
          <a:xfrm>
            <a:off x="3048" y="0"/>
            <a:ext cx="12188952"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10"/>
          <p:cNvSpPr/>
          <p:nvPr/>
        </p:nvSpPr>
        <p:spPr>
          <a:xfrm>
            <a:off x="0" y="0"/>
            <a:ext cx="12188952" cy="6858000"/>
          </a:xfrm>
          <a:prstGeom prst="rect">
            <a:avLst/>
          </a:prstGeom>
          <a:solidFill>
            <a:schemeClr val="dk1">
              <a:alpha val="5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8" name="Google Shape;228;p10"/>
          <p:cNvGrpSpPr/>
          <p:nvPr/>
        </p:nvGrpSpPr>
        <p:grpSpPr>
          <a:xfrm>
            <a:off x="1" y="2075420"/>
            <a:ext cx="12396066" cy="4440643"/>
            <a:chOff x="1" y="2075420"/>
            <a:chExt cx="12396066" cy="4440643"/>
          </a:xfrm>
        </p:grpSpPr>
        <p:sp>
          <p:nvSpPr>
            <p:cNvPr id="229" name="Google Shape;229;p10"/>
            <p:cNvSpPr/>
            <p:nvPr/>
          </p:nvSpPr>
          <p:spPr>
            <a:xfrm rot="4500000">
              <a:off x="7942191" y="2507571"/>
              <a:ext cx="3563871" cy="3563871"/>
            </a:xfrm>
            <a:prstGeom prst="ellipse">
              <a:avLst/>
            </a:prstGeom>
            <a:noFill/>
            <a:ln cap="flat" cmpd="sng" w="31750">
              <a:solidFill>
                <a:srgbClr val="8296B0">
                  <a:alpha val="9803"/>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10"/>
            <p:cNvSpPr/>
            <p:nvPr/>
          </p:nvSpPr>
          <p:spPr>
            <a:xfrm rot="-5400000">
              <a:off x="10435065" y="4048931"/>
              <a:ext cx="1381607" cy="1381607"/>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10"/>
            <p:cNvSpPr/>
            <p:nvPr/>
          </p:nvSpPr>
          <p:spPr>
            <a:xfrm rot="-5400000">
              <a:off x="1" y="2075420"/>
              <a:ext cx="3144364" cy="3144364"/>
            </a:xfrm>
            <a:prstGeom prst="ellipse">
              <a:avLst/>
            </a:prstGeom>
            <a:gradFill>
              <a:gsLst>
                <a:gs pos="0">
                  <a:srgbClr val="323F4F">
                    <a:alpha val="20000"/>
                  </a:srgbClr>
                </a:gs>
                <a:gs pos="100000">
                  <a:srgbClr val="222A35">
                    <a:alpha val="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10"/>
            <p:cNvSpPr/>
            <p:nvPr/>
          </p:nvSpPr>
          <p:spPr>
            <a:xfrm rot="-9000000">
              <a:off x="10150845" y="4270841"/>
              <a:ext cx="1897885" cy="1897885"/>
            </a:xfrm>
            <a:prstGeom prst="ellipse">
              <a:avLst/>
            </a:prstGeom>
            <a:gradFill>
              <a:gsLst>
                <a:gs pos="0">
                  <a:srgbClr val="323F4F">
                    <a:alpha val="9803"/>
                  </a:srgbClr>
                </a:gs>
                <a:gs pos="100000">
                  <a:srgbClr val="323F4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10"/>
            <p:cNvSpPr/>
            <p:nvPr/>
          </p:nvSpPr>
          <p:spPr>
            <a:xfrm rot="4500000">
              <a:off x="2046780" y="3040492"/>
              <a:ext cx="2579322" cy="2579322"/>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0"/>
            <p:cNvSpPr/>
            <p:nvPr/>
          </p:nvSpPr>
          <p:spPr>
            <a:xfrm rot="4500000">
              <a:off x="2224640" y="3193975"/>
              <a:ext cx="2243193" cy="2243193"/>
            </a:xfrm>
            <a:prstGeom prst="ellipse">
              <a:avLst/>
            </a:prstGeom>
            <a:noFill/>
            <a:ln cap="flat" cmpd="sng" w="31750">
              <a:solidFill>
                <a:srgbClr val="8296B0">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 name="Google Shape;235;p10"/>
          <p:cNvSpPr/>
          <p:nvPr/>
        </p:nvSpPr>
        <p:spPr>
          <a:xfrm rot="-5400000">
            <a:off x="10438146" y="1042605"/>
            <a:ext cx="2796461" cy="711252"/>
          </a:xfrm>
          <a:prstGeom prst="rect">
            <a:avLst/>
          </a:prstGeom>
          <a:gradFill>
            <a:gsLst>
              <a:gs pos="0">
                <a:srgbClr val="ACB8CA">
                  <a:alpha val="0"/>
                </a:srgbClr>
              </a:gs>
              <a:gs pos="100000">
                <a:srgbClr val="323F4F">
                  <a:alpha val="9803"/>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6" name="Google Shape;236;p10"/>
          <p:cNvGrpSpPr/>
          <p:nvPr/>
        </p:nvGrpSpPr>
        <p:grpSpPr>
          <a:xfrm>
            <a:off x="11259539" y="317578"/>
            <a:ext cx="548640" cy="549007"/>
            <a:chOff x="7029447" y="3514725"/>
            <a:chExt cx="1285875" cy="549007"/>
          </a:xfrm>
        </p:grpSpPr>
        <p:cxnSp>
          <p:nvCxnSpPr>
            <p:cNvPr id="237" name="Google Shape;237;p10"/>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38" name="Google Shape;238;p10"/>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39" name="Google Shape;239;p10"/>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40" name="Google Shape;240;p10"/>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sp>
        <p:nvSpPr>
          <p:cNvPr id="241" name="Google Shape;241;p10"/>
          <p:cNvSpPr/>
          <p:nvPr/>
        </p:nvSpPr>
        <p:spPr>
          <a:xfrm rot="10800000">
            <a:off x="-1" y="6140785"/>
            <a:ext cx="6095997" cy="711252"/>
          </a:xfrm>
          <a:prstGeom prst="rect">
            <a:avLst/>
          </a:prstGeom>
          <a:gradFill>
            <a:gsLst>
              <a:gs pos="0">
                <a:srgbClr val="222A35">
                  <a:alpha val="9803"/>
                </a:srgbClr>
              </a:gs>
              <a:gs pos="10000">
                <a:srgbClr val="222A35">
                  <a:alpha val="9803"/>
                </a:srgbClr>
              </a:gs>
              <a:gs pos="100000">
                <a:srgbClr val="8296B0">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2" name="Google Shape;242;p10"/>
          <p:cNvGrpSpPr/>
          <p:nvPr/>
        </p:nvGrpSpPr>
        <p:grpSpPr>
          <a:xfrm rot="5400000">
            <a:off x="616345" y="5940560"/>
            <a:ext cx="1285875" cy="549007"/>
            <a:chOff x="7029447" y="3514725"/>
            <a:chExt cx="1285875" cy="549007"/>
          </a:xfrm>
        </p:grpSpPr>
        <p:cxnSp>
          <p:nvCxnSpPr>
            <p:cNvPr id="243" name="Google Shape;243;p10"/>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44" name="Google Shape;244;p10"/>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45" name="Google Shape;245;p10"/>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46" name="Google Shape;246;p10"/>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sp>
        <p:nvSpPr>
          <p:cNvPr id="247" name="Google Shape;247;p10"/>
          <p:cNvSpPr txBox="1"/>
          <p:nvPr>
            <p:ph type="title"/>
          </p:nvPr>
        </p:nvSpPr>
        <p:spPr>
          <a:xfrm>
            <a:off x="630935" y="4018137"/>
            <a:ext cx="5071221" cy="212958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lang="en-US" sz="4800">
                <a:solidFill>
                  <a:schemeClr val="lt1"/>
                </a:solidFill>
                <a:latin typeface="Calibri"/>
                <a:ea typeface="Calibri"/>
                <a:cs typeface="Calibri"/>
                <a:sym typeface="Calibri"/>
              </a:rPr>
              <a:t>Exploratory Data Analysis</a:t>
            </a:r>
            <a:endParaRPr/>
          </a:p>
        </p:txBody>
      </p:sp>
      <p:pic>
        <p:nvPicPr>
          <p:cNvPr descr="A colorful pie chart with numbers&#10;&#10;Description automatically generated" id="248" name="Google Shape;248;p10"/>
          <p:cNvPicPr preferRelativeResize="0"/>
          <p:nvPr/>
        </p:nvPicPr>
        <p:blipFill rotWithShape="1">
          <a:blip r:embed="rId3">
            <a:alphaModFix/>
          </a:blip>
          <a:srcRect b="0" l="0" r="0" t="0"/>
          <a:stretch/>
        </p:blipFill>
        <p:spPr>
          <a:xfrm>
            <a:off x="631359" y="922127"/>
            <a:ext cx="10843065" cy="2656552"/>
          </a:xfrm>
          <a:prstGeom prst="rect">
            <a:avLst/>
          </a:prstGeom>
          <a:noFill/>
          <a:ln>
            <a:noFill/>
          </a:ln>
        </p:spPr>
      </p:pic>
      <p:grpSp>
        <p:nvGrpSpPr>
          <p:cNvPr id="249" name="Google Shape;249;p10"/>
          <p:cNvGrpSpPr/>
          <p:nvPr/>
        </p:nvGrpSpPr>
        <p:grpSpPr>
          <a:xfrm rot="-5400000">
            <a:off x="474192" y="776904"/>
            <a:ext cx="304800" cy="429768"/>
            <a:chOff x="215328" y="-46937"/>
            <a:chExt cx="304800" cy="2773841"/>
          </a:xfrm>
        </p:grpSpPr>
        <p:cxnSp>
          <p:nvCxnSpPr>
            <p:cNvPr id="250" name="Google Shape;250;p10"/>
            <p:cNvCxnSpPr/>
            <p:nvPr/>
          </p:nvCxnSpPr>
          <p:spPr>
            <a:xfrm>
              <a:off x="2153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251" name="Google Shape;251;p10"/>
            <p:cNvCxnSpPr/>
            <p:nvPr/>
          </p:nvCxnSpPr>
          <p:spPr>
            <a:xfrm>
              <a:off x="3169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252" name="Google Shape;252;p10"/>
            <p:cNvCxnSpPr/>
            <p:nvPr/>
          </p:nvCxnSpPr>
          <p:spPr>
            <a:xfrm>
              <a:off x="4185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253" name="Google Shape;253;p10"/>
            <p:cNvCxnSpPr/>
            <p:nvPr/>
          </p:nvCxnSpPr>
          <p:spPr>
            <a:xfrm>
              <a:off x="5201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grpSp>
      <p:sp>
        <p:nvSpPr>
          <p:cNvPr id="254" name="Google Shape;254;p10"/>
          <p:cNvSpPr txBox="1"/>
          <p:nvPr>
            <p:ph idx="12" type="sldNum"/>
          </p:nvPr>
        </p:nvSpPr>
        <p:spPr>
          <a:xfrm>
            <a:off x="0" y="6309360"/>
            <a:ext cx="640080" cy="54864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255" name="Google Shape;255;p10"/>
          <p:cNvSpPr/>
          <p:nvPr/>
        </p:nvSpPr>
        <p:spPr>
          <a:xfrm rot="-9000000">
            <a:off x="10150845" y="4270841"/>
            <a:ext cx="1897885" cy="1897885"/>
          </a:xfrm>
          <a:prstGeom prst="ellipse">
            <a:avLst/>
          </a:prstGeom>
          <a:gradFill>
            <a:gsLst>
              <a:gs pos="0">
                <a:srgbClr val="323F4F">
                  <a:alpha val="9803"/>
                </a:srgbClr>
              </a:gs>
              <a:gs pos="100000">
                <a:srgbClr val="8296B0">
                  <a:alpha val="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10"/>
          <p:cNvSpPr txBox="1"/>
          <p:nvPr/>
        </p:nvSpPr>
        <p:spPr>
          <a:xfrm>
            <a:off x="5925304" y="4018143"/>
            <a:ext cx="5549111" cy="2129599"/>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lt1"/>
              </a:buClr>
              <a:buSzPts val="1800"/>
              <a:buFont typeface="Arial"/>
              <a:buNone/>
            </a:pPr>
            <a:r>
              <a:rPr lang="en-US" sz="1800">
                <a:solidFill>
                  <a:schemeClr val="lt1"/>
                </a:solidFill>
                <a:latin typeface="Calibri"/>
                <a:ea typeface="Calibri"/>
                <a:cs typeface="Calibri"/>
                <a:sym typeface="Calibri"/>
              </a:rPr>
              <a:t>Above pie chart that represents the distribution of top game genres. The chart shows that the largest segment is for Indie games, making up 24.2% of the total. This is followed by Casual and Action games, each comprising 14.4%, and Adventure games at 13.3%. The other listed genres include Simulation, Strategy, RPG, others, and Early Access, with their respective shares of the total.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11"/>
          <p:cNvSpPr/>
          <p:nvPr/>
        </p:nvSpPr>
        <p:spPr>
          <a:xfrm>
            <a:off x="3048" y="0"/>
            <a:ext cx="12188952"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 name="Google Shape;262;p11"/>
          <p:cNvSpPr/>
          <p:nvPr/>
        </p:nvSpPr>
        <p:spPr>
          <a:xfrm>
            <a:off x="0" y="0"/>
            <a:ext cx="12188952" cy="6858000"/>
          </a:xfrm>
          <a:prstGeom prst="rect">
            <a:avLst/>
          </a:prstGeom>
          <a:solidFill>
            <a:schemeClr val="dk1">
              <a:alpha val="5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3" name="Google Shape;263;p11"/>
          <p:cNvGrpSpPr/>
          <p:nvPr/>
        </p:nvGrpSpPr>
        <p:grpSpPr>
          <a:xfrm>
            <a:off x="1" y="2075420"/>
            <a:ext cx="12396066" cy="4440643"/>
            <a:chOff x="1" y="2075420"/>
            <a:chExt cx="12396066" cy="4440643"/>
          </a:xfrm>
        </p:grpSpPr>
        <p:sp>
          <p:nvSpPr>
            <p:cNvPr id="264" name="Google Shape;264;p11"/>
            <p:cNvSpPr/>
            <p:nvPr/>
          </p:nvSpPr>
          <p:spPr>
            <a:xfrm rot="4500000">
              <a:off x="7942191" y="2507571"/>
              <a:ext cx="3563871" cy="3563871"/>
            </a:xfrm>
            <a:prstGeom prst="ellipse">
              <a:avLst/>
            </a:prstGeom>
            <a:noFill/>
            <a:ln cap="flat" cmpd="sng" w="31750">
              <a:solidFill>
                <a:srgbClr val="8296B0">
                  <a:alpha val="9803"/>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11"/>
            <p:cNvSpPr/>
            <p:nvPr/>
          </p:nvSpPr>
          <p:spPr>
            <a:xfrm rot="-5400000">
              <a:off x="10435065" y="4048931"/>
              <a:ext cx="1381607" cy="1381607"/>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1"/>
            <p:cNvSpPr/>
            <p:nvPr/>
          </p:nvSpPr>
          <p:spPr>
            <a:xfrm rot="-5400000">
              <a:off x="1" y="2075420"/>
              <a:ext cx="3144364" cy="3144364"/>
            </a:xfrm>
            <a:prstGeom prst="ellipse">
              <a:avLst/>
            </a:prstGeom>
            <a:gradFill>
              <a:gsLst>
                <a:gs pos="0">
                  <a:srgbClr val="323F4F">
                    <a:alpha val="20000"/>
                  </a:srgbClr>
                </a:gs>
                <a:gs pos="100000">
                  <a:srgbClr val="222A35">
                    <a:alpha val="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1"/>
            <p:cNvSpPr/>
            <p:nvPr/>
          </p:nvSpPr>
          <p:spPr>
            <a:xfrm rot="-9000000">
              <a:off x="10150845" y="4270841"/>
              <a:ext cx="1897885" cy="1897885"/>
            </a:xfrm>
            <a:prstGeom prst="ellipse">
              <a:avLst/>
            </a:prstGeom>
            <a:gradFill>
              <a:gsLst>
                <a:gs pos="0">
                  <a:srgbClr val="323F4F">
                    <a:alpha val="9803"/>
                  </a:srgbClr>
                </a:gs>
                <a:gs pos="100000">
                  <a:srgbClr val="323F4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11"/>
            <p:cNvSpPr/>
            <p:nvPr/>
          </p:nvSpPr>
          <p:spPr>
            <a:xfrm rot="4500000">
              <a:off x="2046780" y="3040492"/>
              <a:ext cx="2579322" cy="2579322"/>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11"/>
            <p:cNvSpPr/>
            <p:nvPr/>
          </p:nvSpPr>
          <p:spPr>
            <a:xfrm rot="4500000">
              <a:off x="2224640" y="3193975"/>
              <a:ext cx="2243193" cy="2243193"/>
            </a:xfrm>
            <a:prstGeom prst="ellipse">
              <a:avLst/>
            </a:prstGeom>
            <a:noFill/>
            <a:ln cap="flat" cmpd="sng" w="31750">
              <a:solidFill>
                <a:srgbClr val="8296B0">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0" name="Google Shape;270;p11"/>
          <p:cNvSpPr/>
          <p:nvPr/>
        </p:nvSpPr>
        <p:spPr>
          <a:xfrm rot="-5400000">
            <a:off x="10438146" y="1042605"/>
            <a:ext cx="2796461" cy="711252"/>
          </a:xfrm>
          <a:prstGeom prst="rect">
            <a:avLst/>
          </a:prstGeom>
          <a:gradFill>
            <a:gsLst>
              <a:gs pos="0">
                <a:srgbClr val="ACB8CA">
                  <a:alpha val="0"/>
                </a:srgbClr>
              </a:gs>
              <a:gs pos="100000">
                <a:srgbClr val="323F4F">
                  <a:alpha val="9803"/>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1" name="Google Shape;271;p11"/>
          <p:cNvGrpSpPr/>
          <p:nvPr/>
        </p:nvGrpSpPr>
        <p:grpSpPr>
          <a:xfrm>
            <a:off x="11259539" y="317578"/>
            <a:ext cx="548640" cy="549007"/>
            <a:chOff x="7029447" y="3514725"/>
            <a:chExt cx="1285875" cy="549007"/>
          </a:xfrm>
        </p:grpSpPr>
        <p:cxnSp>
          <p:nvCxnSpPr>
            <p:cNvPr id="272" name="Google Shape;272;p11"/>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73" name="Google Shape;273;p11"/>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74" name="Google Shape;274;p11"/>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75" name="Google Shape;275;p11"/>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sp>
        <p:nvSpPr>
          <p:cNvPr id="276" name="Google Shape;276;p11"/>
          <p:cNvSpPr/>
          <p:nvPr/>
        </p:nvSpPr>
        <p:spPr>
          <a:xfrm rot="10800000">
            <a:off x="-1" y="6140785"/>
            <a:ext cx="6095997" cy="711252"/>
          </a:xfrm>
          <a:prstGeom prst="rect">
            <a:avLst/>
          </a:prstGeom>
          <a:gradFill>
            <a:gsLst>
              <a:gs pos="0">
                <a:srgbClr val="222A35">
                  <a:alpha val="9803"/>
                </a:srgbClr>
              </a:gs>
              <a:gs pos="10000">
                <a:srgbClr val="222A35">
                  <a:alpha val="9803"/>
                </a:srgbClr>
              </a:gs>
              <a:gs pos="100000">
                <a:srgbClr val="8296B0">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7" name="Google Shape;277;p11"/>
          <p:cNvGrpSpPr/>
          <p:nvPr/>
        </p:nvGrpSpPr>
        <p:grpSpPr>
          <a:xfrm rot="5400000">
            <a:off x="616345" y="5940560"/>
            <a:ext cx="1285875" cy="549007"/>
            <a:chOff x="7029447" y="3514725"/>
            <a:chExt cx="1285875" cy="549007"/>
          </a:xfrm>
        </p:grpSpPr>
        <p:cxnSp>
          <p:nvCxnSpPr>
            <p:cNvPr id="278" name="Google Shape;278;p11"/>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79" name="Google Shape;279;p11"/>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80" name="Google Shape;280;p11"/>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281" name="Google Shape;281;p11"/>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sp>
        <p:nvSpPr>
          <p:cNvPr id="282" name="Google Shape;282;p11"/>
          <p:cNvSpPr txBox="1"/>
          <p:nvPr>
            <p:ph type="title"/>
          </p:nvPr>
        </p:nvSpPr>
        <p:spPr>
          <a:xfrm>
            <a:off x="630935" y="4018137"/>
            <a:ext cx="5071221" cy="212958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lang="en-US" sz="4800">
                <a:solidFill>
                  <a:schemeClr val="lt1"/>
                </a:solidFill>
                <a:latin typeface="Calibri"/>
                <a:ea typeface="Calibri"/>
                <a:cs typeface="Calibri"/>
                <a:sym typeface="Calibri"/>
              </a:rPr>
              <a:t>Exploratory Data Analysis</a:t>
            </a:r>
            <a:endParaRPr/>
          </a:p>
        </p:txBody>
      </p:sp>
      <p:pic>
        <p:nvPicPr>
          <p:cNvPr descr="A screenshot of a computer&#10;&#10;Description automatically generated" id="283" name="Google Shape;283;p11"/>
          <p:cNvPicPr preferRelativeResize="0"/>
          <p:nvPr/>
        </p:nvPicPr>
        <p:blipFill rotWithShape="1">
          <a:blip r:embed="rId3">
            <a:alphaModFix/>
          </a:blip>
          <a:srcRect b="0" l="0" r="0" t="0"/>
          <a:stretch/>
        </p:blipFill>
        <p:spPr>
          <a:xfrm>
            <a:off x="631359" y="922127"/>
            <a:ext cx="10843065" cy="2656552"/>
          </a:xfrm>
          <a:prstGeom prst="rect">
            <a:avLst/>
          </a:prstGeom>
          <a:noFill/>
          <a:ln>
            <a:noFill/>
          </a:ln>
        </p:spPr>
      </p:pic>
      <p:grpSp>
        <p:nvGrpSpPr>
          <p:cNvPr id="284" name="Google Shape;284;p11"/>
          <p:cNvGrpSpPr/>
          <p:nvPr/>
        </p:nvGrpSpPr>
        <p:grpSpPr>
          <a:xfrm rot="-5400000">
            <a:off x="474192" y="776904"/>
            <a:ext cx="304800" cy="429768"/>
            <a:chOff x="215328" y="-46937"/>
            <a:chExt cx="304800" cy="2773841"/>
          </a:xfrm>
        </p:grpSpPr>
        <p:cxnSp>
          <p:nvCxnSpPr>
            <p:cNvPr id="285" name="Google Shape;285;p11"/>
            <p:cNvCxnSpPr/>
            <p:nvPr/>
          </p:nvCxnSpPr>
          <p:spPr>
            <a:xfrm>
              <a:off x="2153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286" name="Google Shape;286;p11"/>
            <p:cNvCxnSpPr/>
            <p:nvPr/>
          </p:nvCxnSpPr>
          <p:spPr>
            <a:xfrm>
              <a:off x="3169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287" name="Google Shape;287;p11"/>
            <p:cNvCxnSpPr/>
            <p:nvPr/>
          </p:nvCxnSpPr>
          <p:spPr>
            <a:xfrm>
              <a:off x="4185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288" name="Google Shape;288;p11"/>
            <p:cNvCxnSpPr/>
            <p:nvPr/>
          </p:nvCxnSpPr>
          <p:spPr>
            <a:xfrm>
              <a:off x="5201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grpSp>
      <p:sp>
        <p:nvSpPr>
          <p:cNvPr id="289" name="Google Shape;289;p11"/>
          <p:cNvSpPr txBox="1"/>
          <p:nvPr>
            <p:ph idx="12" type="sldNum"/>
          </p:nvPr>
        </p:nvSpPr>
        <p:spPr>
          <a:xfrm>
            <a:off x="0" y="6309360"/>
            <a:ext cx="640080" cy="54864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290" name="Google Shape;290;p11"/>
          <p:cNvSpPr/>
          <p:nvPr/>
        </p:nvSpPr>
        <p:spPr>
          <a:xfrm rot="-9000000">
            <a:off x="10150845" y="4270841"/>
            <a:ext cx="1897885" cy="1897885"/>
          </a:xfrm>
          <a:prstGeom prst="ellipse">
            <a:avLst/>
          </a:prstGeom>
          <a:gradFill>
            <a:gsLst>
              <a:gs pos="0">
                <a:srgbClr val="323F4F">
                  <a:alpha val="9803"/>
                </a:srgbClr>
              </a:gs>
              <a:gs pos="100000">
                <a:srgbClr val="8296B0">
                  <a:alpha val="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11"/>
          <p:cNvSpPr txBox="1"/>
          <p:nvPr/>
        </p:nvSpPr>
        <p:spPr>
          <a:xfrm>
            <a:off x="5925304" y="4018143"/>
            <a:ext cx="5549111" cy="2129599"/>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The graph shows the average number of drivers that work for different operating systems. Windows has the highest number of drivers, followed by Linux and macOS. Windows, Linux, and macOS have the highest number of drivers in combination.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grpSp>
        <p:nvGrpSpPr>
          <p:cNvPr id="296" name="Google Shape;296;p12"/>
          <p:cNvGrpSpPr/>
          <p:nvPr/>
        </p:nvGrpSpPr>
        <p:grpSpPr>
          <a:xfrm>
            <a:off x="-1" y="-29768"/>
            <a:ext cx="12202175" cy="1519356"/>
            <a:chOff x="-1" y="-29768"/>
            <a:chExt cx="12202175" cy="1519356"/>
          </a:xfrm>
        </p:grpSpPr>
        <p:sp>
          <p:nvSpPr>
            <p:cNvPr id="297" name="Google Shape;297;p12"/>
            <p:cNvSpPr/>
            <p:nvPr/>
          </p:nvSpPr>
          <p:spPr>
            <a:xfrm rot="-5400000">
              <a:off x="5341412" y="-5371175"/>
              <a:ext cx="1519350" cy="12202174"/>
            </a:xfrm>
            <a:prstGeom prst="rect">
              <a:avLst/>
            </a:prstGeom>
            <a:gradFill>
              <a:gsLst>
                <a:gs pos="0">
                  <a:schemeClr val="accent5"/>
                </a:gs>
                <a:gs pos="100000">
                  <a:schemeClr val="accent2"/>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2"/>
            <p:cNvSpPr/>
            <p:nvPr/>
          </p:nvSpPr>
          <p:spPr>
            <a:xfrm rot="-5400000">
              <a:off x="8917093" y="-1801610"/>
              <a:ext cx="1507122" cy="5063040"/>
            </a:xfrm>
            <a:prstGeom prst="rect">
              <a:avLst/>
            </a:prstGeom>
            <a:gradFill>
              <a:gsLst>
                <a:gs pos="0">
                  <a:srgbClr val="9CC2E5">
                    <a:alpha val="0"/>
                  </a:srgbClr>
                </a:gs>
                <a:gs pos="58999">
                  <a:srgbClr val="9CC2E5">
                    <a:alpha val="0"/>
                  </a:srgbClr>
                </a:gs>
                <a:gs pos="100000">
                  <a:srgbClr val="9CC2E5"/>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12"/>
            <p:cNvSpPr/>
            <p:nvPr/>
          </p:nvSpPr>
          <p:spPr>
            <a:xfrm rot="5400000">
              <a:off x="3100712" y="-3130481"/>
              <a:ext cx="1519356" cy="7720782"/>
            </a:xfrm>
            <a:prstGeom prst="rect">
              <a:avLst/>
            </a:prstGeom>
            <a:gradFill>
              <a:gsLst>
                <a:gs pos="0">
                  <a:srgbClr val="9CC2E5">
                    <a:alpha val="0"/>
                  </a:srgbClr>
                </a:gs>
                <a:gs pos="29000">
                  <a:srgbClr val="9CC2E5">
                    <a:alpha val="0"/>
                  </a:srgbClr>
                </a:gs>
                <a:gs pos="100000">
                  <a:srgbClr val="2E75B5"/>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0" name="Google Shape;300;p12"/>
          <p:cNvSpPr txBox="1"/>
          <p:nvPr>
            <p:ph type="title"/>
          </p:nvPr>
        </p:nvSpPr>
        <p:spPr>
          <a:xfrm>
            <a:off x="876691" y="301843"/>
            <a:ext cx="10477109" cy="10035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alibri"/>
              <a:buNone/>
            </a:pPr>
            <a:r>
              <a:rPr lang="en-US" sz="3200">
                <a:solidFill>
                  <a:srgbClr val="FFFFFF"/>
                </a:solidFill>
              </a:rPr>
              <a:t>Exploratory Data Analysis</a:t>
            </a:r>
            <a:endParaRPr/>
          </a:p>
        </p:txBody>
      </p:sp>
      <p:sp>
        <p:nvSpPr>
          <p:cNvPr id="301" name="Google Shape;301;p12"/>
          <p:cNvSpPr txBox="1"/>
          <p:nvPr/>
        </p:nvSpPr>
        <p:spPr>
          <a:xfrm>
            <a:off x="1100198" y="3940508"/>
            <a:ext cx="3569032" cy="67296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accent2"/>
              </a:buClr>
              <a:buSzPts val="1078"/>
              <a:buFont typeface="Arial"/>
              <a:buNone/>
            </a:pPr>
            <a:r>
              <a:rPr lang="en-US" sz="1078">
                <a:solidFill>
                  <a:schemeClr val="dk1"/>
                </a:solidFill>
                <a:latin typeface="Calibri"/>
                <a:ea typeface="Calibri"/>
                <a:cs typeface="Calibri"/>
                <a:sym typeface="Calibri"/>
              </a:rPr>
              <a:t>The pie chart indicates that in the game store, 82.2% of the games are free, while 17.8% are paid games. This highlights a majority preference or availability for free games in the store's offerings.</a:t>
            </a:r>
            <a:endParaRPr sz="1400">
              <a:solidFill>
                <a:schemeClr val="dk1"/>
              </a:solidFill>
              <a:latin typeface="Calibri"/>
              <a:ea typeface="Calibri"/>
              <a:cs typeface="Calibri"/>
              <a:sym typeface="Calibri"/>
            </a:endParaRPr>
          </a:p>
        </p:txBody>
      </p:sp>
      <p:sp>
        <p:nvSpPr>
          <p:cNvPr id="302" name="Google Shape;302;p12"/>
          <p:cNvSpPr/>
          <p:nvPr/>
        </p:nvSpPr>
        <p:spPr>
          <a:xfrm>
            <a:off x="10084382" y="5699654"/>
            <a:ext cx="313929" cy="282046"/>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None/>
            </a:pPr>
            <a:fld id="{00000000-1234-1234-1234-123412341234}" type="slidenum">
              <a:rPr lang="en-US" sz="970">
                <a:solidFill>
                  <a:schemeClr val="dk1"/>
                </a:solidFill>
                <a:latin typeface="Calibri"/>
                <a:ea typeface="Calibri"/>
                <a:cs typeface="Calibri"/>
                <a:sym typeface="Calibri"/>
              </a:rPr>
              <a:t>‹#›</a:t>
            </a:fld>
            <a:endParaRPr sz="1260">
              <a:solidFill>
                <a:schemeClr val="dk1"/>
              </a:solidFill>
              <a:latin typeface="Calibri"/>
              <a:ea typeface="Calibri"/>
              <a:cs typeface="Calibri"/>
              <a:sym typeface="Calibri"/>
            </a:endParaRPr>
          </a:p>
        </p:txBody>
      </p:sp>
      <p:pic>
        <p:nvPicPr>
          <p:cNvPr descr="A blue circle with a red triangle in the middle&#10;&#10;Description automatically generated" id="303" name="Google Shape;303;p12"/>
          <p:cNvPicPr preferRelativeResize="0"/>
          <p:nvPr/>
        </p:nvPicPr>
        <p:blipFill rotWithShape="1">
          <a:blip r:embed="rId3">
            <a:alphaModFix/>
          </a:blip>
          <a:srcRect b="0" l="0" r="0" t="0"/>
          <a:stretch/>
        </p:blipFill>
        <p:spPr>
          <a:xfrm>
            <a:off x="605643" y="2184851"/>
            <a:ext cx="5258790" cy="1768861"/>
          </a:xfrm>
          <a:prstGeom prst="rect">
            <a:avLst/>
          </a:prstGeom>
          <a:noFill/>
          <a:ln>
            <a:noFill/>
          </a:ln>
        </p:spPr>
      </p:pic>
      <p:pic>
        <p:nvPicPr>
          <p:cNvPr descr="A blue squares on a white background&#10;&#10;Description automatically generated" id="304" name="Google Shape;304;p12"/>
          <p:cNvPicPr preferRelativeResize="0"/>
          <p:nvPr/>
        </p:nvPicPr>
        <p:blipFill rotWithShape="1">
          <a:blip r:embed="rId4">
            <a:alphaModFix/>
          </a:blip>
          <a:srcRect b="0" l="0" r="0" t="0"/>
          <a:stretch/>
        </p:blipFill>
        <p:spPr>
          <a:xfrm>
            <a:off x="6654187" y="2184851"/>
            <a:ext cx="4075557" cy="1642355"/>
          </a:xfrm>
          <a:prstGeom prst="rect">
            <a:avLst/>
          </a:prstGeom>
          <a:noFill/>
          <a:ln>
            <a:noFill/>
          </a:ln>
        </p:spPr>
      </p:pic>
      <p:sp>
        <p:nvSpPr>
          <p:cNvPr id="305" name="Google Shape;305;p12"/>
          <p:cNvSpPr txBox="1"/>
          <p:nvPr/>
        </p:nvSpPr>
        <p:spPr>
          <a:xfrm>
            <a:off x="6497222" y="3957396"/>
            <a:ext cx="4389486" cy="1130145"/>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accent2"/>
              </a:buClr>
              <a:buSzPts val="1078"/>
              <a:buFont typeface="Arial"/>
              <a:buNone/>
            </a:pPr>
            <a:r>
              <a:rPr lang="en-US" sz="1078">
                <a:solidFill>
                  <a:schemeClr val="dk1"/>
                </a:solidFill>
                <a:latin typeface="Calibri"/>
                <a:ea typeface="Calibri"/>
                <a:cs typeface="Calibri"/>
                <a:sym typeface="Calibri"/>
              </a:rPr>
              <a:t>The bar chart compares average downloads for free and paid games, showing that free games have a higher average download count, around 50,000, while paid games have a lower average, roughly half that number. This suggests that free games are more popular in terms of download volume than paid games.</a:t>
            </a:r>
            <a:endParaRPr sz="1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13"/>
          <p:cNvSpPr/>
          <p:nvPr/>
        </p:nvSpPr>
        <p:spPr>
          <a:xfrm>
            <a:off x="0" y="0"/>
            <a:ext cx="12191999" cy="6857999"/>
          </a:xfrm>
          <a:prstGeom prst="rect">
            <a:avLst/>
          </a:pr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3"/>
          <p:cNvSpPr txBox="1"/>
          <p:nvPr>
            <p:ph type="title"/>
          </p:nvPr>
        </p:nvSpPr>
        <p:spPr>
          <a:xfrm>
            <a:off x="976746" y="3703975"/>
            <a:ext cx="4337858" cy="239871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en-US" sz="4000"/>
              <a:t>Exploratory Data Analysis</a:t>
            </a:r>
            <a:endParaRPr/>
          </a:p>
        </p:txBody>
      </p:sp>
      <p:pic>
        <p:nvPicPr>
          <p:cNvPr id="313" name="Google Shape;313;p13"/>
          <p:cNvPicPr preferRelativeResize="0"/>
          <p:nvPr/>
        </p:nvPicPr>
        <p:blipFill rotWithShape="1">
          <a:blip r:embed="rId3">
            <a:alphaModFix/>
          </a:blip>
          <a:srcRect b="0" l="0" r="0" t="501"/>
          <a:stretch/>
        </p:blipFill>
        <p:spPr>
          <a:xfrm>
            <a:off x="2" y="10"/>
            <a:ext cx="12191999" cy="3154014"/>
          </a:xfrm>
          <a:custGeom>
            <a:rect b="b" l="l" r="r" t="t"/>
            <a:pathLst>
              <a:path extrusionOk="0" h="3428999" w="12191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a:noFill/>
          <a:ln>
            <a:noFill/>
          </a:ln>
        </p:spPr>
      </p:pic>
      <p:sp>
        <p:nvSpPr>
          <p:cNvPr id="314" name="Google Shape;314;p13"/>
          <p:cNvSpPr txBox="1"/>
          <p:nvPr/>
        </p:nvSpPr>
        <p:spPr>
          <a:xfrm>
            <a:off x="6095999" y="3703975"/>
            <a:ext cx="5584031" cy="2398713"/>
          </a:xfrm>
          <a:prstGeom prst="rect">
            <a:avLst/>
          </a:prstGeom>
          <a:noFill/>
          <a:ln>
            <a:noFill/>
          </a:ln>
        </p:spPr>
        <p:txBody>
          <a:bodyPr anchorCtr="0" anchor="ctr"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000"/>
              <a:buFont typeface="Arial"/>
              <a:buNone/>
            </a:pPr>
            <a:r>
              <a:rPr lang="en-US" sz="2000">
                <a:solidFill>
                  <a:schemeClr val="dk1"/>
                </a:solidFill>
                <a:latin typeface="Calibri"/>
                <a:ea typeface="Calibri"/>
                <a:cs typeface="Calibri"/>
                <a:sym typeface="Calibri"/>
              </a:rPr>
              <a:t>The graph shows the average number of drivers that work for different operating systems. Windows has the highest number of drivers, followed by Linux and macOS. Windows, Linux, and macOS have the highest number of drivers in combination. </a:t>
            </a:r>
            <a:endParaRPr/>
          </a:p>
          <a:p>
            <a:pPr indent="0" lvl="0" marL="0" marR="0" rtl="0" algn="just">
              <a:lnSpc>
                <a:spcPct val="90000"/>
              </a:lnSpc>
              <a:spcBef>
                <a:spcPts val="1000"/>
              </a:spcBef>
              <a:spcAft>
                <a:spcPts val="0"/>
              </a:spcAft>
              <a:buClr>
                <a:schemeClr val="dk1"/>
              </a:buClr>
              <a:buSzPts val="2000"/>
              <a:buFont typeface="Arial"/>
              <a:buNone/>
            </a:pPr>
            <a:r>
              <a:rPr lang="en-US" sz="2000">
                <a:solidFill>
                  <a:schemeClr val="dk1"/>
                </a:solidFill>
                <a:latin typeface="Calibri"/>
                <a:ea typeface="Calibri"/>
                <a:cs typeface="Calibri"/>
                <a:sym typeface="Calibri"/>
              </a:rPr>
              <a:t>The graph also shows that the number of drivers for each operating system has increased over time.</a:t>
            </a:r>
            <a:endParaRPr/>
          </a:p>
        </p:txBody>
      </p:sp>
      <p:sp>
        <p:nvSpPr>
          <p:cNvPr id="315" name="Google Shape;31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888888"/>
                </a:solidFill>
                <a:latin typeface="Calibri"/>
                <a:ea typeface="Calibri"/>
                <a:cs typeface="Calibri"/>
                <a:sym typeface="Calibri"/>
              </a:rPr>
              <a:t>‹#›</a:t>
            </a:fld>
            <a:endParaRPr sz="1000">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14"/>
          <p:cNvSpPr/>
          <p:nvPr/>
        </p:nvSpPr>
        <p:spPr>
          <a:xfrm>
            <a:off x="3048" y="0"/>
            <a:ext cx="12188952"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14"/>
          <p:cNvSpPr/>
          <p:nvPr/>
        </p:nvSpPr>
        <p:spPr>
          <a:xfrm>
            <a:off x="0" y="0"/>
            <a:ext cx="12188952" cy="6858000"/>
          </a:xfrm>
          <a:prstGeom prst="rect">
            <a:avLst/>
          </a:prstGeom>
          <a:solidFill>
            <a:schemeClr val="dk1">
              <a:alpha val="5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2" name="Google Shape;322;p14"/>
          <p:cNvGrpSpPr/>
          <p:nvPr/>
        </p:nvGrpSpPr>
        <p:grpSpPr>
          <a:xfrm>
            <a:off x="1" y="2075420"/>
            <a:ext cx="12396066" cy="4440643"/>
            <a:chOff x="1" y="2075420"/>
            <a:chExt cx="12396066" cy="4440643"/>
          </a:xfrm>
        </p:grpSpPr>
        <p:sp>
          <p:nvSpPr>
            <p:cNvPr id="323" name="Google Shape;323;p14"/>
            <p:cNvSpPr/>
            <p:nvPr/>
          </p:nvSpPr>
          <p:spPr>
            <a:xfrm rot="4500000">
              <a:off x="7942191" y="2507571"/>
              <a:ext cx="3563871" cy="3563871"/>
            </a:xfrm>
            <a:prstGeom prst="ellipse">
              <a:avLst/>
            </a:prstGeom>
            <a:noFill/>
            <a:ln cap="flat" cmpd="sng" w="31750">
              <a:solidFill>
                <a:srgbClr val="8296B0">
                  <a:alpha val="9803"/>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4"/>
            <p:cNvSpPr/>
            <p:nvPr/>
          </p:nvSpPr>
          <p:spPr>
            <a:xfrm rot="-5400000">
              <a:off x="10435065" y="4048931"/>
              <a:ext cx="1381607" cy="1381607"/>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14"/>
            <p:cNvSpPr/>
            <p:nvPr/>
          </p:nvSpPr>
          <p:spPr>
            <a:xfrm rot="-5400000">
              <a:off x="1" y="2075420"/>
              <a:ext cx="3144364" cy="3144364"/>
            </a:xfrm>
            <a:prstGeom prst="ellipse">
              <a:avLst/>
            </a:prstGeom>
            <a:gradFill>
              <a:gsLst>
                <a:gs pos="0">
                  <a:srgbClr val="323F4F">
                    <a:alpha val="20000"/>
                  </a:srgbClr>
                </a:gs>
                <a:gs pos="100000">
                  <a:srgbClr val="222A35">
                    <a:alpha val="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4"/>
            <p:cNvSpPr/>
            <p:nvPr/>
          </p:nvSpPr>
          <p:spPr>
            <a:xfrm rot="-9000000">
              <a:off x="10150845" y="4270841"/>
              <a:ext cx="1897885" cy="1897885"/>
            </a:xfrm>
            <a:prstGeom prst="ellipse">
              <a:avLst/>
            </a:prstGeom>
            <a:gradFill>
              <a:gsLst>
                <a:gs pos="0">
                  <a:srgbClr val="323F4F">
                    <a:alpha val="9803"/>
                  </a:srgbClr>
                </a:gs>
                <a:gs pos="100000">
                  <a:srgbClr val="323F4F">
                    <a:alpha val="2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14"/>
            <p:cNvSpPr/>
            <p:nvPr/>
          </p:nvSpPr>
          <p:spPr>
            <a:xfrm rot="4500000">
              <a:off x="2046780" y="3040492"/>
              <a:ext cx="2579322" cy="2579322"/>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14"/>
            <p:cNvSpPr/>
            <p:nvPr/>
          </p:nvSpPr>
          <p:spPr>
            <a:xfrm rot="4500000">
              <a:off x="2224640" y="3193975"/>
              <a:ext cx="2243193" cy="2243193"/>
            </a:xfrm>
            <a:prstGeom prst="ellipse">
              <a:avLst/>
            </a:prstGeom>
            <a:noFill/>
            <a:ln cap="flat" cmpd="sng" w="31750">
              <a:solidFill>
                <a:srgbClr val="8296B0">
                  <a:alpha val="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9" name="Google Shape;329;p14"/>
          <p:cNvSpPr/>
          <p:nvPr/>
        </p:nvSpPr>
        <p:spPr>
          <a:xfrm rot="-5400000">
            <a:off x="10438146" y="1042605"/>
            <a:ext cx="2796461" cy="711252"/>
          </a:xfrm>
          <a:prstGeom prst="rect">
            <a:avLst/>
          </a:prstGeom>
          <a:gradFill>
            <a:gsLst>
              <a:gs pos="0">
                <a:srgbClr val="ACB8CA">
                  <a:alpha val="0"/>
                </a:srgbClr>
              </a:gs>
              <a:gs pos="100000">
                <a:srgbClr val="323F4F">
                  <a:alpha val="9803"/>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0" name="Google Shape;330;p14"/>
          <p:cNvGrpSpPr/>
          <p:nvPr/>
        </p:nvGrpSpPr>
        <p:grpSpPr>
          <a:xfrm>
            <a:off x="11259539" y="317578"/>
            <a:ext cx="548640" cy="549007"/>
            <a:chOff x="7029447" y="3514725"/>
            <a:chExt cx="1285875" cy="549007"/>
          </a:xfrm>
        </p:grpSpPr>
        <p:cxnSp>
          <p:nvCxnSpPr>
            <p:cNvPr id="331" name="Google Shape;331;p14"/>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332" name="Google Shape;332;p14"/>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333" name="Google Shape;333;p14"/>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334" name="Google Shape;334;p14"/>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sp>
        <p:nvSpPr>
          <p:cNvPr id="335" name="Google Shape;335;p14"/>
          <p:cNvSpPr/>
          <p:nvPr/>
        </p:nvSpPr>
        <p:spPr>
          <a:xfrm rot="10800000">
            <a:off x="-1" y="6140785"/>
            <a:ext cx="6095997" cy="711252"/>
          </a:xfrm>
          <a:prstGeom prst="rect">
            <a:avLst/>
          </a:prstGeom>
          <a:gradFill>
            <a:gsLst>
              <a:gs pos="0">
                <a:srgbClr val="222A35">
                  <a:alpha val="9803"/>
                </a:srgbClr>
              </a:gs>
              <a:gs pos="10000">
                <a:srgbClr val="222A35">
                  <a:alpha val="9803"/>
                </a:srgbClr>
              </a:gs>
              <a:gs pos="100000">
                <a:srgbClr val="8296B0">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6" name="Google Shape;336;p14"/>
          <p:cNvGrpSpPr/>
          <p:nvPr/>
        </p:nvGrpSpPr>
        <p:grpSpPr>
          <a:xfrm rot="5400000">
            <a:off x="616345" y="5940560"/>
            <a:ext cx="1285875" cy="549007"/>
            <a:chOff x="7029447" y="3514725"/>
            <a:chExt cx="1285875" cy="549007"/>
          </a:xfrm>
        </p:grpSpPr>
        <p:cxnSp>
          <p:nvCxnSpPr>
            <p:cNvPr id="337" name="Google Shape;337;p14"/>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338" name="Google Shape;338;p14"/>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339" name="Google Shape;339;p14"/>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340" name="Google Shape;340;p14"/>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sp>
        <p:nvSpPr>
          <p:cNvPr id="341" name="Google Shape;341;p14"/>
          <p:cNvSpPr txBox="1"/>
          <p:nvPr>
            <p:ph type="title"/>
          </p:nvPr>
        </p:nvSpPr>
        <p:spPr>
          <a:xfrm>
            <a:off x="630935" y="4018137"/>
            <a:ext cx="5071221" cy="212958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lang="en-US" sz="4800">
                <a:solidFill>
                  <a:schemeClr val="lt1"/>
                </a:solidFill>
                <a:latin typeface="Calibri"/>
                <a:ea typeface="Calibri"/>
                <a:cs typeface="Calibri"/>
                <a:sym typeface="Calibri"/>
              </a:rPr>
              <a:t>Exploratory Data Analysis</a:t>
            </a:r>
            <a:endParaRPr/>
          </a:p>
        </p:txBody>
      </p:sp>
      <p:pic>
        <p:nvPicPr>
          <p:cNvPr id="342" name="Google Shape;342;p14"/>
          <p:cNvPicPr preferRelativeResize="0"/>
          <p:nvPr/>
        </p:nvPicPr>
        <p:blipFill rotWithShape="1">
          <a:blip r:embed="rId3">
            <a:alphaModFix/>
          </a:blip>
          <a:srcRect b="0" l="0" r="0" t="0"/>
          <a:stretch/>
        </p:blipFill>
        <p:spPr>
          <a:xfrm>
            <a:off x="631359" y="922127"/>
            <a:ext cx="10843065" cy="2656552"/>
          </a:xfrm>
          <a:prstGeom prst="rect">
            <a:avLst/>
          </a:prstGeom>
          <a:noFill/>
          <a:ln>
            <a:noFill/>
          </a:ln>
        </p:spPr>
      </p:pic>
      <p:grpSp>
        <p:nvGrpSpPr>
          <p:cNvPr id="343" name="Google Shape;343;p14"/>
          <p:cNvGrpSpPr/>
          <p:nvPr/>
        </p:nvGrpSpPr>
        <p:grpSpPr>
          <a:xfrm rot="-5400000">
            <a:off x="474192" y="776904"/>
            <a:ext cx="304800" cy="429768"/>
            <a:chOff x="215328" y="-46937"/>
            <a:chExt cx="304800" cy="2773841"/>
          </a:xfrm>
        </p:grpSpPr>
        <p:cxnSp>
          <p:nvCxnSpPr>
            <p:cNvPr id="344" name="Google Shape;344;p14"/>
            <p:cNvCxnSpPr/>
            <p:nvPr/>
          </p:nvCxnSpPr>
          <p:spPr>
            <a:xfrm>
              <a:off x="2153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345" name="Google Shape;345;p14"/>
            <p:cNvCxnSpPr/>
            <p:nvPr/>
          </p:nvCxnSpPr>
          <p:spPr>
            <a:xfrm>
              <a:off x="3169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346" name="Google Shape;346;p14"/>
            <p:cNvCxnSpPr/>
            <p:nvPr/>
          </p:nvCxnSpPr>
          <p:spPr>
            <a:xfrm>
              <a:off x="4185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347" name="Google Shape;347;p14"/>
            <p:cNvCxnSpPr/>
            <p:nvPr/>
          </p:nvCxnSpPr>
          <p:spPr>
            <a:xfrm>
              <a:off x="5201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grpSp>
      <p:sp>
        <p:nvSpPr>
          <p:cNvPr id="348" name="Google Shape;348;p14"/>
          <p:cNvSpPr txBox="1"/>
          <p:nvPr>
            <p:ph idx="12" type="sldNum"/>
          </p:nvPr>
        </p:nvSpPr>
        <p:spPr>
          <a:xfrm>
            <a:off x="0" y="6309360"/>
            <a:ext cx="640080" cy="54864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49" name="Google Shape;349;p14"/>
          <p:cNvSpPr/>
          <p:nvPr/>
        </p:nvSpPr>
        <p:spPr>
          <a:xfrm rot="-9000000">
            <a:off x="10150845" y="4270841"/>
            <a:ext cx="1897885" cy="1897885"/>
          </a:xfrm>
          <a:prstGeom prst="ellipse">
            <a:avLst/>
          </a:prstGeom>
          <a:gradFill>
            <a:gsLst>
              <a:gs pos="0">
                <a:srgbClr val="323F4F">
                  <a:alpha val="9803"/>
                </a:srgbClr>
              </a:gs>
              <a:gs pos="100000">
                <a:srgbClr val="8296B0">
                  <a:alpha val="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14"/>
          <p:cNvSpPr txBox="1"/>
          <p:nvPr/>
        </p:nvSpPr>
        <p:spPr>
          <a:xfrm>
            <a:off x="5925304" y="4018143"/>
            <a:ext cx="5549111" cy="2129599"/>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lt1"/>
              </a:buClr>
              <a:buSzPts val="1800"/>
              <a:buFont typeface="Arial"/>
              <a:buNone/>
            </a:pPr>
            <a:r>
              <a:rPr lang="en-US" sz="1800">
                <a:solidFill>
                  <a:schemeClr val="lt1"/>
                </a:solidFill>
                <a:latin typeface="Calibri"/>
                <a:ea typeface="Calibri"/>
                <a:cs typeface="Calibri"/>
                <a:sym typeface="Calibri"/>
              </a:rPr>
              <a:t>The graph shows the number of publishers that have most downloads with their positive and negative ratings. The top publishers are Rockstar Games, KRAFTON, INC, Square Enix, SEGA, and Amazon Games.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grpSp>
        <p:nvGrpSpPr>
          <p:cNvPr id="355" name="Google Shape;355;p15"/>
          <p:cNvGrpSpPr/>
          <p:nvPr/>
        </p:nvGrpSpPr>
        <p:grpSpPr>
          <a:xfrm>
            <a:off x="-19217" y="-1"/>
            <a:ext cx="5213267" cy="6883030"/>
            <a:chOff x="-19217" y="-1"/>
            <a:chExt cx="5213267" cy="6883030"/>
          </a:xfrm>
        </p:grpSpPr>
        <p:sp>
          <p:nvSpPr>
            <p:cNvPr id="356" name="Google Shape;356;p15"/>
            <p:cNvSpPr/>
            <p:nvPr/>
          </p:nvSpPr>
          <p:spPr>
            <a:xfrm>
              <a:off x="-19206" y="0"/>
              <a:ext cx="5204956" cy="6883029"/>
            </a:xfrm>
            <a:prstGeom prst="rect">
              <a:avLst/>
            </a:prstGeom>
            <a:gradFill>
              <a:gsLst>
                <a:gs pos="0">
                  <a:schemeClr val="accent2"/>
                </a:gs>
                <a:gs pos="7000">
                  <a:schemeClr val="accent2"/>
                </a:gs>
                <a:gs pos="100000">
                  <a:schemeClr val="accent5"/>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15"/>
            <p:cNvSpPr/>
            <p:nvPr/>
          </p:nvSpPr>
          <p:spPr>
            <a:xfrm rot="10800000">
              <a:off x="-19217" y="1731909"/>
              <a:ext cx="5204963" cy="5144400"/>
            </a:xfrm>
            <a:prstGeom prst="rect">
              <a:avLst/>
            </a:prstGeom>
            <a:gradFill>
              <a:gsLst>
                <a:gs pos="0">
                  <a:srgbClr val="2E75B5"/>
                </a:gs>
                <a:gs pos="60000">
                  <a:srgbClr val="9CC2E5">
                    <a:alpha val="0"/>
                  </a:srgbClr>
                </a:gs>
                <a:gs pos="100000">
                  <a:srgbClr val="9CC2E5">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15"/>
            <p:cNvSpPr/>
            <p:nvPr/>
          </p:nvSpPr>
          <p:spPr>
            <a:xfrm>
              <a:off x="-19210" y="6723"/>
              <a:ext cx="3834567" cy="6876300"/>
            </a:xfrm>
            <a:prstGeom prst="rect">
              <a:avLst/>
            </a:prstGeom>
            <a:gradFill>
              <a:gsLst>
                <a:gs pos="0">
                  <a:srgbClr val="F4B081">
                    <a:alpha val="77647"/>
                  </a:srgbClr>
                </a:gs>
                <a:gs pos="3000">
                  <a:srgbClr val="F4B081">
                    <a:alpha val="77647"/>
                  </a:srgbClr>
                </a:gs>
                <a:gs pos="42000">
                  <a:srgbClr val="ED7D31">
                    <a:alpha val="0"/>
                  </a:srgbClr>
                </a:gs>
                <a:gs pos="100000">
                  <a:srgbClr val="ED7D31">
                    <a:alpha val="0"/>
                  </a:srgbClr>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15"/>
            <p:cNvSpPr/>
            <p:nvPr/>
          </p:nvSpPr>
          <p:spPr>
            <a:xfrm rot="-5400000">
              <a:off x="-844601" y="833689"/>
              <a:ext cx="6872341" cy="5204961"/>
            </a:xfrm>
            <a:prstGeom prst="rect">
              <a:avLst/>
            </a:prstGeom>
            <a:gradFill>
              <a:gsLst>
                <a:gs pos="0">
                  <a:srgbClr val="5B9BD5">
                    <a:alpha val="85882"/>
                  </a:srgbClr>
                </a:gs>
                <a:gs pos="57000">
                  <a:srgbClr val="ED7D31">
                    <a:alpha val="0"/>
                  </a:srgbClr>
                </a:gs>
                <a:gs pos="100000">
                  <a:srgbClr val="ED7D31">
                    <a:alpha val="0"/>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0" name="Google Shape;360;p15"/>
          <p:cNvSpPr txBox="1"/>
          <p:nvPr>
            <p:ph type="title"/>
          </p:nvPr>
        </p:nvSpPr>
        <p:spPr>
          <a:xfrm>
            <a:off x="755484" y="739835"/>
            <a:ext cx="3702580" cy="161620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alibri"/>
              <a:buNone/>
            </a:pPr>
            <a:r>
              <a:rPr b="1" lang="en-US" sz="3200">
                <a:solidFill>
                  <a:srgbClr val="FFFFFF"/>
                </a:solidFill>
                <a:latin typeface="Calibri"/>
                <a:ea typeface="Calibri"/>
                <a:cs typeface="Calibri"/>
                <a:sym typeface="Calibri"/>
              </a:rPr>
              <a:t>Data Pre-Processing</a:t>
            </a:r>
            <a:endParaRPr/>
          </a:p>
        </p:txBody>
      </p:sp>
      <p:sp>
        <p:nvSpPr>
          <p:cNvPr id="361" name="Google Shape;361;p15"/>
          <p:cNvSpPr txBox="1"/>
          <p:nvPr/>
        </p:nvSpPr>
        <p:spPr>
          <a:xfrm>
            <a:off x="755484" y="2459116"/>
            <a:ext cx="3702579" cy="3524823"/>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accent2"/>
              </a:buClr>
              <a:buSzPts val="2000"/>
              <a:buFont typeface="Arial"/>
              <a:buChar char="•"/>
            </a:pPr>
            <a:r>
              <a:rPr lang="en-US" sz="2000">
                <a:solidFill>
                  <a:srgbClr val="FFFFFF"/>
                </a:solidFill>
                <a:latin typeface="Calibri"/>
                <a:ea typeface="Calibri"/>
                <a:cs typeface="Calibri"/>
                <a:sym typeface="Calibri"/>
              </a:rPr>
              <a:t>When we first ran our model without preprocessing it gave us the accuracy of approximately 0.08%</a:t>
            </a:r>
            <a:endParaRPr/>
          </a:p>
          <a:p>
            <a:pPr indent="-101600" lvl="0" marL="228600" marR="0" rtl="0" algn="just">
              <a:lnSpc>
                <a:spcPct val="90000"/>
              </a:lnSpc>
              <a:spcBef>
                <a:spcPts val="1000"/>
              </a:spcBef>
              <a:spcAft>
                <a:spcPts val="0"/>
              </a:spcAft>
              <a:buClr>
                <a:schemeClr val="accent2"/>
              </a:buClr>
              <a:buSzPts val="2000"/>
              <a:buFont typeface="Arial"/>
              <a:buNone/>
            </a:pPr>
            <a:r>
              <a:t/>
            </a:r>
            <a:endParaRPr sz="2000">
              <a:solidFill>
                <a:srgbClr val="FFFFFF"/>
              </a:solidFill>
              <a:latin typeface="Calibri"/>
              <a:ea typeface="Calibri"/>
              <a:cs typeface="Calibri"/>
              <a:sym typeface="Calibri"/>
            </a:endParaRPr>
          </a:p>
          <a:p>
            <a:pPr indent="-228600" lvl="0" marL="228600" marR="0" rtl="0" algn="just">
              <a:lnSpc>
                <a:spcPct val="90000"/>
              </a:lnSpc>
              <a:spcBef>
                <a:spcPts val="1000"/>
              </a:spcBef>
              <a:spcAft>
                <a:spcPts val="0"/>
              </a:spcAft>
              <a:buClr>
                <a:schemeClr val="accent2"/>
              </a:buClr>
              <a:buSzPts val="2000"/>
              <a:buFont typeface="Arial"/>
              <a:buChar char="•"/>
            </a:pPr>
            <a:r>
              <a:rPr lang="en-US" sz="2000">
                <a:solidFill>
                  <a:srgbClr val="FFFFFF"/>
                </a:solidFill>
                <a:latin typeface="Calibri"/>
                <a:ea typeface="Calibri"/>
                <a:cs typeface="Calibri"/>
                <a:sym typeface="Calibri"/>
              </a:rPr>
              <a:t>After </a:t>
            </a:r>
            <a:r>
              <a:rPr lang="en-US" sz="2000">
                <a:solidFill>
                  <a:srgbClr val="FFFFFF"/>
                </a:solidFill>
                <a:latin typeface="Calibri"/>
                <a:ea typeface="Calibri"/>
                <a:cs typeface="Calibri"/>
                <a:sym typeface="Calibri"/>
              </a:rPr>
              <a:t>Preprocessing</a:t>
            </a:r>
            <a:r>
              <a:rPr lang="en-US" sz="2000">
                <a:solidFill>
                  <a:srgbClr val="FFFFFF"/>
                </a:solidFill>
                <a:latin typeface="Calibri"/>
                <a:ea typeface="Calibri"/>
                <a:cs typeface="Calibri"/>
                <a:sym typeface="Calibri"/>
              </a:rPr>
              <a:t> we were able to achieve the accuracy of approximately 78.7%</a:t>
            </a:r>
            <a:endParaRPr/>
          </a:p>
        </p:txBody>
      </p:sp>
      <p:pic>
        <p:nvPicPr>
          <p:cNvPr descr="A screenshot of a computer screen&#10;&#10;Description automatically generated" id="362" name="Google Shape;362;p15"/>
          <p:cNvPicPr preferRelativeResize="0"/>
          <p:nvPr/>
        </p:nvPicPr>
        <p:blipFill rotWithShape="1">
          <a:blip r:embed="rId3">
            <a:alphaModFix/>
          </a:blip>
          <a:srcRect b="0" l="0" r="0" t="0"/>
          <a:stretch/>
        </p:blipFill>
        <p:spPr>
          <a:xfrm>
            <a:off x="6298084" y="787114"/>
            <a:ext cx="4821441" cy="5283771"/>
          </a:xfrm>
          <a:prstGeom prst="rect">
            <a:avLst/>
          </a:prstGeom>
          <a:noFill/>
          <a:ln>
            <a:noFill/>
          </a:ln>
        </p:spPr>
      </p:pic>
      <p:sp>
        <p:nvSpPr>
          <p:cNvPr id="363" name="Google Shape;36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7F7F7F"/>
                </a:solidFill>
              </a:rPr>
              <a:t>‹#›</a:t>
            </a:fld>
            <a:endParaRPr>
              <a:solidFill>
                <a:srgbClr val="7F7F7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16"/>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16"/>
          <p:cNvSpPr txBox="1"/>
          <p:nvPr>
            <p:ph type="title"/>
          </p:nvPr>
        </p:nvSpPr>
        <p:spPr>
          <a:xfrm>
            <a:off x="804672" y="802955"/>
            <a:ext cx="4766330" cy="14540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Calibri"/>
              <a:buNone/>
            </a:pPr>
            <a:r>
              <a:rPr b="1" lang="en-US" sz="3600">
                <a:solidFill>
                  <a:schemeClr val="dk2"/>
                </a:solidFill>
                <a:latin typeface="Calibri"/>
                <a:ea typeface="Calibri"/>
                <a:cs typeface="Calibri"/>
                <a:sym typeface="Calibri"/>
              </a:rPr>
              <a:t>Data Pre-Processing</a:t>
            </a:r>
            <a:endParaRPr sz="3600">
              <a:solidFill>
                <a:schemeClr val="dk2"/>
              </a:solidFill>
              <a:latin typeface="Calibri"/>
              <a:ea typeface="Calibri"/>
              <a:cs typeface="Calibri"/>
              <a:sym typeface="Calibri"/>
            </a:endParaRPr>
          </a:p>
        </p:txBody>
      </p:sp>
      <p:sp>
        <p:nvSpPr>
          <p:cNvPr id="371" name="Google Shape;371;p16"/>
          <p:cNvSpPr txBox="1"/>
          <p:nvPr/>
        </p:nvSpPr>
        <p:spPr>
          <a:xfrm>
            <a:off x="804672" y="2421683"/>
            <a:ext cx="4765949" cy="335347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2"/>
              </a:buClr>
              <a:buSzPts val="1500"/>
              <a:buFont typeface="Arial"/>
              <a:buChar char="•"/>
            </a:pPr>
            <a:r>
              <a:rPr lang="en-US" sz="1500">
                <a:solidFill>
                  <a:schemeClr val="dk2"/>
                </a:solidFill>
                <a:latin typeface="Calibri"/>
                <a:ea typeface="Calibri"/>
                <a:cs typeface="Calibri"/>
                <a:sym typeface="Calibri"/>
              </a:rPr>
              <a:t>This code shows how to fill in missing game descriptions in a dataset of games that are in beta or testing.</a:t>
            </a:r>
            <a:endParaRPr/>
          </a:p>
          <a:p>
            <a:pPr indent="0" lvl="0" marL="0" marR="0" rtl="0" algn="l">
              <a:lnSpc>
                <a:spcPct val="90000"/>
              </a:lnSpc>
              <a:spcBef>
                <a:spcPts val="600"/>
              </a:spcBef>
              <a:spcAft>
                <a:spcPts val="0"/>
              </a:spcAft>
              <a:buClr>
                <a:schemeClr val="dk2"/>
              </a:buClr>
              <a:buSzPts val="1500"/>
              <a:buFont typeface="Arial"/>
              <a:buChar char="•"/>
            </a:pPr>
            <a:r>
              <a:rPr lang="en-US" sz="1500">
                <a:solidFill>
                  <a:schemeClr val="dk2"/>
                </a:solidFill>
                <a:latin typeface="Calibri"/>
                <a:ea typeface="Calibri"/>
                <a:cs typeface="Calibri"/>
                <a:sym typeface="Calibri"/>
              </a:rPr>
              <a:t>The code first checks if the game name contains any of the following keywords: "Beta", "Alpha", "Test", "playtest", "SDK", "Demo", "Server", or "Editor".</a:t>
            </a:r>
            <a:endParaRPr/>
          </a:p>
          <a:p>
            <a:pPr indent="0" lvl="0" marL="0" marR="0" rtl="0" algn="l">
              <a:lnSpc>
                <a:spcPct val="90000"/>
              </a:lnSpc>
              <a:spcBef>
                <a:spcPts val="600"/>
              </a:spcBef>
              <a:spcAft>
                <a:spcPts val="0"/>
              </a:spcAft>
              <a:buClr>
                <a:schemeClr val="dk2"/>
              </a:buClr>
              <a:buSzPts val="1500"/>
              <a:buFont typeface="Arial"/>
              <a:buChar char="•"/>
            </a:pPr>
            <a:r>
              <a:rPr lang="en-US" sz="1500">
                <a:solidFill>
                  <a:schemeClr val="dk2"/>
                </a:solidFill>
                <a:latin typeface="Calibri"/>
                <a:ea typeface="Calibri"/>
                <a:cs typeface="Calibri"/>
                <a:sym typeface="Calibri"/>
              </a:rPr>
              <a:t>If the game name contains one of these keywords, the code fills in the description with a generic description that is based on the keyword.</a:t>
            </a:r>
            <a:endParaRPr/>
          </a:p>
          <a:p>
            <a:pPr indent="0" lvl="0" marL="0" marR="0" rtl="0" algn="l">
              <a:lnSpc>
                <a:spcPct val="90000"/>
              </a:lnSpc>
              <a:spcBef>
                <a:spcPts val="600"/>
              </a:spcBef>
              <a:spcAft>
                <a:spcPts val="0"/>
              </a:spcAft>
              <a:buClr>
                <a:schemeClr val="dk2"/>
              </a:buClr>
              <a:buSzPts val="1500"/>
              <a:buFont typeface="Arial"/>
              <a:buChar char="•"/>
            </a:pPr>
            <a:r>
              <a:rPr lang="en-US" sz="1500">
                <a:solidFill>
                  <a:schemeClr val="dk2"/>
                </a:solidFill>
                <a:latin typeface="Calibri"/>
                <a:ea typeface="Calibri"/>
                <a:cs typeface="Calibri"/>
                <a:sym typeface="Calibri"/>
              </a:rPr>
              <a:t>For example, if the game name contains "Beta", the code fills in the description with "This game is in beta and still under testing."</a:t>
            </a:r>
            <a:endParaRPr/>
          </a:p>
          <a:p>
            <a:pPr indent="0" lvl="0" marL="0" marR="0" rtl="0" algn="l">
              <a:lnSpc>
                <a:spcPct val="90000"/>
              </a:lnSpc>
              <a:spcBef>
                <a:spcPts val="600"/>
              </a:spcBef>
              <a:spcAft>
                <a:spcPts val="0"/>
              </a:spcAft>
              <a:buClr>
                <a:schemeClr val="dk2"/>
              </a:buClr>
              <a:buSzPts val="1500"/>
              <a:buFont typeface="Arial"/>
              <a:buChar char="•"/>
            </a:pPr>
            <a:r>
              <a:rPr lang="en-US" sz="1500">
                <a:solidFill>
                  <a:schemeClr val="dk2"/>
                </a:solidFill>
                <a:latin typeface="Calibri"/>
                <a:ea typeface="Calibri"/>
                <a:cs typeface="Calibri"/>
                <a:sym typeface="Calibri"/>
              </a:rPr>
              <a:t>If the game name does not contain any of the keywords, the code fills in the description with "This game does not have a description."</a:t>
            </a:r>
            <a:endParaRPr/>
          </a:p>
        </p:txBody>
      </p:sp>
      <p:grpSp>
        <p:nvGrpSpPr>
          <p:cNvPr id="372" name="Google Shape;372;p16"/>
          <p:cNvGrpSpPr/>
          <p:nvPr/>
        </p:nvGrpSpPr>
        <p:grpSpPr>
          <a:xfrm>
            <a:off x="5818240" y="-16714"/>
            <a:ext cx="6373761" cy="6874714"/>
            <a:chOff x="5818240" y="-1"/>
            <a:chExt cx="6373761" cy="6874714"/>
          </a:xfrm>
        </p:grpSpPr>
        <p:sp>
          <p:nvSpPr>
            <p:cNvPr id="373" name="Google Shape;373;p16"/>
            <p:cNvSpPr/>
            <p:nvPr/>
          </p:nvSpPr>
          <p:spPr>
            <a:xfrm>
              <a:off x="5818240" y="-1"/>
              <a:ext cx="6373761" cy="6874714"/>
            </a:xfrm>
            <a:custGeom>
              <a:rect b="b" l="l" r="r" t="t"/>
              <a:pathLst>
                <a:path extrusionOk="0" h="6874714" w="6373761">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16"/>
            <p:cNvSpPr/>
            <p:nvPr/>
          </p:nvSpPr>
          <p:spPr>
            <a:xfrm>
              <a:off x="5865276" y="313387"/>
              <a:ext cx="6326724" cy="6561326"/>
            </a:xfrm>
            <a:custGeom>
              <a:rect b="b" l="l" r="r" t="t"/>
              <a:pathLst>
                <a:path extrusionOk="0" h="6561326" w="6326724">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16"/>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16"/>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77" name="Google Shape;377;p16"/>
          <p:cNvPicPr preferRelativeResize="0"/>
          <p:nvPr>
            <p:ph idx="1" type="body"/>
          </p:nvPr>
        </p:nvPicPr>
        <p:blipFill rotWithShape="1">
          <a:blip r:embed="rId3">
            <a:alphaModFix/>
          </a:blip>
          <a:srcRect b="0" l="0" r="0" t="0"/>
          <a:stretch/>
        </p:blipFill>
        <p:spPr>
          <a:xfrm>
            <a:off x="6572250" y="2257006"/>
            <a:ext cx="5278375" cy="33121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17"/>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17"/>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17"/>
          <p:cNvSpPr txBox="1"/>
          <p:nvPr>
            <p:ph type="title"/>
          </p:nvPr>
        </p:nvSpPr>
        <p:spPr>
          <a:xfrm>
            <a:off x="1179576" y="1163848"/>
            <a:ext cx="9829800" cy="132588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3600"/>
              <a:buFont typeface="Calibri"/>
              <a:buNone/>
            </a:pPr>
            <a:r>
              <a:rPr lang="en-US" sz="3600">
                <a:solidFill>
                  <a:schemeClr val="dk2"/>
                </a:solidFill>
                <a:latin typeface="Calibri"/>
                <a:ea typeface="Calibri"/>
                <a:cs typeface="Calibri"/>
                <a:sym typeface="Calibri"/>
              </a:rPr>
              <a:t>Data Pre-Processing</a:t>
            </a:r>
            <a:endParaRPr/>
          </a:p>
        </p:txBody>
      </p:sp>
      <p:grpSp>
        <p:nvGrpSpPr>
          <p:cNvPr id="385" name="Google Shape;385;p17"/>
          <p:cNvGrpSpPr/>
          <p:nvPr/>
        </p:nvGrpSpPr>
        <p:grpSpPr>
          <a:xfrm>
            <a:off x="-305" y="-1"/>
            <a:ext cx="3362070" cy="2522848"/>
            <a:chOff x="-305" y="-1"/>
            <a:chExt cx="3832880" cy="2876136"/>
          </a:xfrm>
        </p:grpSpPr>
        <p:sp>
          <p:nvSpPr>
            <p:cNvPr id="386" name="Google Shape;386;p17"/>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17"/>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17"/>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17"/>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90" name="Google Shape;390;p17"/>
          <p:cNvPicPr preferRelativeResize="0"/>
          <p:nvPr>
            <p:ph idx="1" type="body"/>
          </p:nvPr>
        </p:nvPicPr>
        <p:blipFill rotWithShape="1">
          <a:blip r:embed="rId3">
            <a:alphaModFix/>
          </a:blip>
          <a:srcRect b="0" l="0" r="0" t="0"/>
          <a:stretch/>
        </p:blipFill>
        <p:spPr>
          <a:xfrm>
            <a:off x="259977" y="3799892"/>
            <a:ext cx="5287270" cy="568381"/>
          </a:xfrm>
          <a:prstGeom prst="rect">
            <a:avLst/>
          </a:prstGeom>
          <a:noFill/>
          <a:ln>
            <a:noFill/>
          </a:ln>
        </p:spPr>
      </p:pic>
      <p:sp>
        <p:nvSpPr>
          <p:cNvPr id="391" name="Google Shape;391;p17"/>
          <p:cNvSpPr txBox="1"/>
          <p:nvPr/>
        </p:nvSpPr>
        <p:spPr>
          <a:xfrm>
            <a:off x="6354871" y="2827419"/>
            <a:ext cx="5029200" cy="3227626"/>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chemeClr val="dk2"/>
              </a:buClr>
              <a:buSzPts val="1800"/>
              <a:buFont typeface="Arial"/>
              <a:buChar char="•"/>
            </a:pPr>
            <a:r>
              <a:rPr lang="en-US" sz="1800">
                <a:solidFill>
                  <a:schemeClr val="dk2"/>
                </a:solidFill>
                <a:latin typeface="Calibri"/>
                <a:ea typeface="Calibri"/>
                <a:cs typeface="Calibri"/>
                <a:sym typeface="Calibri"/>
              </a:rPr>
              <a:t>TF-IDF (Term Frequency-Inverse Document Frequency) to convert text into numerical vectors.</a:t>
            </a:r>
            <a:endParaRPr/>
          </a:p>
          <a:p>
            <a:pPr indent="-228600" lvl="0" marL="285750" marR="0" rtl="0" algn="l">
              <a:lnSpc>
                <a:spcPct val="90000"/>
              </a:lnSpc>
              <a:spcBef>
                <a:spcPts val="600"/>
              </a:spcBef>
              <a:spcAft>
                <a:spcPts val="0"/>
              </a:spcAft>
              <a:buClr>
                <a:schemeClr val="dk2"/>
              </a:buClr>
              <a:buSzPts val="1800"/>
              <a:buFont typeface="Arial"/>
              <a:buChar char="•"/>
            </a:pPr>
            <a:r>
              <a:rPr lang="en-US" sz="1800">
                <a:solidFill>
                  <a:schemeClr val="dk2"/>
                </a:solidFill>
                <a:latin typeface="Calibri"/>
                <a:ea typeface="Calibri"/>
                <a:cs typeface="Calibri"/>
                <a:sym typeface="Calibri"/>
              </a:rPr>
              <a:t>TF-IDF weights words based on their local frequency (in text) and global rarity (in dataset) </a:t>
            </a:r>
            <a:endParaRPr/>
          </a:p>
        </p:txBody>
      </p:sp>
      <p:grpSp>
        <p:nvGrpSpPr>
          <p:cNvPr id="392" name="Google Shape;392;p17"/>
          <p:cNvGrpSpPr/>
          <p:nvPr/>
        </p:nvGrpSpPr>
        <p:grpSpPr>
          <a:xfrm flipH="1" rot="5400000">
            <a:off x="10186037" y="4852038"/>
            <a:ext cx="2151670" cy="1860256"/>
            <a:chOff x="-305" y="-4155"/>
            <a:chExt cx="2514948" cy="2174333"/>
          </a:xfrm>
        </p:grpSpPr>
        <p:sp>
          <p:nvSpPr>
            <p:cNvPr id="393" name="Google Shape;393;p17"/>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17"/>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17"/>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96" name="Google Shape;396;p17"/>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grpSp>
        <p:nvGrpSpPr>
          <p:cNvPr id="401" name="Google Shape;401;p18"/>
          <p:cNvGrpSpPr/>
          <p:nvPr/>
        </p:nvGrpSpPr>
        <p:grpSpPr>
          <a:xfrm>
            <a:off x="-19217" y="-1"/>
            <a:ext cx="5213267" cy="6883030"/>
            <a:chOff x="-19217" y="-1"/>
            <a:chExt cx="5213267" cy="6883030"/>
          </a:xfrm>
        </p:grpSpPr>
        <p:sp>
          <p:nvSpPr>
            <p:cNvPr id="402" name="Google Shape;402;p18"/>
            <p:cNvSpPr/>
            <p:nvPr/>
          </p:nvSpPr>
          <p:spPr>
            <a:xfrm>
              <a:off x="-19206" y="0"/>
              <a:ext cx="5204956" cy="6883029"/>
            </a:xfrm>
            <a:prstGeom prst="rect">
              <a:avLst/>
            </a:prstGeom>
            <a:gradFill>
              <a:gsLst>
                <a:gs pos="0">
                  <a:schemeClr val="accent2"/>
                </a:gs>
                <a:gs pos="7000">
                  <a:schemeClr val="accent2"/>
                </a:gs>
                <a:gs pos="100000">
                  <a:schemeClr val="accent5"/>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18"/>
            <p:cNvSpPr/>
            <p:nvPr/>
          </p:nvSpPr>
          <p:spPr>
            <a:xfrm rot="10800000">
              <a:off x="-19217" y="1731909"/>
              <a:ext cx="5204963" cy="5144400"/>
            </a:xfrm>
            <a:prstGeom prst="rect">
              <a:avLst/>
            </a:prstGeom>
            <a:gradFill>
              <a:gsLst>
                <a:gs pos="0">
                  <a:srgbClr val="2E75B5"/>
                </a:gs>
                <a:gs pos="60000">
                  <a:srgbClr val="9CC2E5">
                    <a:alpha val="0"/>
                  </a:srgbClr>
                </a:gs>
                <a:gs pos="100000">
                  <a:srgbClr val="9CC2E5">
                    <a:alpha val="0"/>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18"/>
            <p:cNvSpPr/>
            <p:nvPr/>
          </p:nvSpPr>
          <p:spPr>
            <a:xfrm>
              <a:off x="-19210" y="6723"/>
              <a:ext cx="3834567" cy="6876300"/>
            </a:xfrm>
            <a:prstGeom prst="rect">
              <a:avLst/>
            </a:prstGeom>
            <a:gradFill>
              <a:gsLst>
                <a:gs pos="0">
                  <a:srgbClr val="F4B081">
                    <a:alpha val="77647"/>
                  </a:srgbClr>
                </a:gs>
                <a:gs pos="3000">
                  <a:srgbClr val="F4B081">
                    <a:alpha val="77647"/>
                  </a:srgbClr>
                </a:gs>
                <a:gs pos="42000">
                  <a:srgbClr val="ED7D31">
                    <a:alpha val="0"/>
                  </a:srgbClr>
                </a:gs>
                <a:gs pos="100000">
                  <a:srgbClr val="ED7D31">
                    <a:alpha val="0"/>
                  </a:srgbClr>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18"/>
            <p:cNvSpPr/>
            <p:nvPr/>
          </p:nvSpPr>
          <p:spPr>
            <a:xfrm rot="-5400000">
              <a:off x="-844601" y="833689"/>
              <a:ext cx="6872341" cy="5204961"/>
            </a:xfrm>
            <a:prstGeom prst="rect">
              <a:avLst/>
            </a:prstGeom>
            <a:gradFill>
              <a:gsLst>
                <a:gs pos="0">
                  <a:srgbClr val="5B9BD5">
                    <a:alpha val="85882"/>
                  </a:srgbClr>
                </a:gs>
                <a:gs pos="57000">
                  <a:srgbClr val="ED7D31">
                    <a:alpha val="0"/>
                  </a:srgbClr>
                </a:gs>
                <a:gs pos="100000">
                  <a:srgbClr val="ED7D31">
                    <a:alpha val="0"/>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6" name="Google Shape;406;p18"/>
          <p:cNvSpPr txBox="1"/>
          <p:nvPr>
            <p:ph type="title"/>
          </p:nvPr>
        </p:nvSpPr>
        <p:spPr>
          <a:xfrm>
            <a:off x="755484" y="739835"/>
            <a:ext cx="3702580" cy="161620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Data Pre-Processing</a:t>
            </a:r>
            <a:endParaRPr/>
          </a:p>
        </p:txBody>
      </p:sp>
      <p:sp>
        <p:nvSpPr>
          <p:cNvPr id="407" name="Google Shape;407;p18"/>
          <p:cNvSpPr txBox="1"/>
          <p:nvPr/>
        </p:nvSpPr>
        <p:spPr>
          <a:xfrm>
            <a:off x="755484" y="2459116"/>
            <a:ext cx="3702579" cy="352482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FFFFFF"/>
              </a:buClr>
              <a:buSzPts val="2000"/>
              <a:buFont typeface="Arial"/>
              <a:buChar char="•"/>
            </a:pPr>
            <a:r>
              <a:rPr lang="en-US" sz="2000">
                <a:solidFill>
                  <a:srgbClr val="FFFFFF"/>
                </a:solidFill>
                <a:latin typeface="Calibri"/>
                <a:ea typeface="Calibri"/>
                <a:cs typeface="Calibri"/>
                <a:sym typeface="Calibri"/>
              </a:rPr>
              <a:t>Steam has 6 main genres.</a:t>
            </a:r>
            <a:endParaRPr/>
          </a:p>
        </p:txBody>
      </p:sp>
      <p:pic>
        <p:nvPicPr>
          <p:cNvPr descr="A screenshot of a video game&#10;&#10;Description automatically generated" id="408" name="Google Shape;408;p18"/>
          <p:cNvPicPr preferRelativeResize="0"/>
          <p:nvPr>
            <p:ph idx="1" type="body"/>
          </p:nvPr>
        </p:nvPicPr>
        <p:blipFill rotWithShape="1">
          <a:blip r:embed="rId3">
            <a:alphaModFix/>
          </a:blip>
          <a:srcRect b="0" l="0" r="0" t="0"/>
          <a:stretch/>
        </p:blipFill>
        <p:spPr>
          <a:xfrm>
            <a:off x="6005304" y="813363"/>
            <a:ext cx="5407002" cy="52312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p19"/>
          <p:cNvSpPr/>
          <p:nvPr/>
        </p:nvSpPr>
        <p:spPr>
          <a:xfrm>
            <a:off x="-1"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19"/>
          <p:cNvSpPr/>
          <p:nvPr/>
        </p:nvSpPr>
        <p:spPr>
          <a:xfrm>
            <a:off x="0" y="8299"/>
            <a:ext cx="12191999" cy="3420701"/>
          </a:xfrm>
          <a:prstGeom prst="rect">
            <a:avLst/>
          </a:prstGeom>
          <a:solidFill>
            <a:schemeClr val="lt1"/>
          </a:solidFill>
          <a:ln>
            <a:noFill/>
          </a:ln>
          <a:effectLst>
            <a:outerShdw blurRad="317500" sx="95000" rotWithShape="0" algn="t" dir="5460000" dist="76200" sy="9500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19"/>
          <p:cNvSpPr txBox="1"/>
          <p:nvPr>
            <p:ph type="title"/>
          </p:nvPr>
        </p:nvSpPr>
        <p:spPr>
          <a:xfrm>
            <a:off x="761801" y="520578"/>
            <a:ext cx="4960700" cy="239614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Data Pre-Processing</a:t>
            </a:r>
            <a:endParaRPr/>
          </a:p>
        </p:txBody>
      </p:sp>
      <p:pic>
        <p:nvPicPr>
          <p:cNvPr id="416" name="Google Shape;416;p19"/>
          <p:cNvPicPr preferRelativeResize="0"/>
          <p:nvPr/>
        </p:nvPicPr>
        <p:blipFill rotWithShape="1">
          <a:blip r:embed="rId3">
            <a:alphaModFix/>
          </a:blip>
          <a:srcRect b="0" l="0" r="0" t="0"/>
          <a:stretch/>
        </p:blipFill>
        <p:spPr>
          <a:xfrm>
            <a:off x="6773481" y="3889055"/>
            <a:ext cx="4367537" cy="2467658"/>
          </a:xfrm>
          <a:prstGeom prst="rect">
            <a:avLst/>
          </a:prstGeom>
          <a:noFill/>
          <a:ln>
            <a:noFill/>
          </a:ln>
        </p:spPr>
      </p:pic>
      <p:sp>
        <p:nvSpPr>
          <p:cNvPr id="417" name="Google Shape;417;p19"/>
          <p:cNvSpPr txBox="1"/>
          <p:nvPr>
            <p:ph idx="1" type="body"/>
          </p:nvPr>
        </p:nvSpPr>
        <p:spPr>
          <a:xfrm>
            <a:off x="761802" y="3841089"/>
            <a:ext cx="4960700" cy="2508404"/>
          </a:xfrm>
          <a:prstGeom prst="rect">
            <a:avLst/>
          </a:prstGeom>
          <a:noFill/>
          <a:ln>
            <a:noFill/>
          </a:ln>
        </p:spPr>
        <p:txBody>
          <a:bodyPr anchorCtr="0" anchor="ctr" bIns="45700" lIns="91425" spcFirstLastPara="1" rIns="91425" wrap="square" tIns="45700">
            <a:normAutofit/>
          </a:bodyPr>
          <a:lstStyle/>
          <a:p>
            <a:pPr indent="-101600" lvl="0" marL="228600" rtl="0" algn="l">
              <a:lnSpc>
                <a:spcPct val="90000"/>
              </a:lnSpc>
              <a:spcBef>
                <a:spcPts val="0"/>
              </a:spcBef>
              <a:spcAft>
                <a:spcPts val="0"/>
              </a:spcAft>
              <a:buClr>
                <a:schemeClr val="dk1"/>
              </a:buClr>
              <a:buSzPts val="2000"/>
              <a:buNone/>
            </a:pPr>
            <a:r>
              <a:t/>
            </a:r>
            <a:endParaRPr sz="2000"/>
          </a:p>
        </p:txBody>
      </p:sp>
      <p:pic>
        <p:nvPicPr>
          <p:cNvPr id="418" name="Google Shape;418;p19"/>
          <p:cNvPicPr preferRelativeResize="0"/>
          <p:nvPr/>
        </p:nvPicPr>
        <p:blipFill rotWithShape="1">
          <a:blip r:embed="rId4">
            <a:alphaModFix/>
          </a:blip>
          <a:srcRect b="0" l="0" r="0" t="0"/>
          <a:stretch/>
        </p:blipFill>
        <p:spPr>
          <a:xfrm>
            <a:off x="264582" y="3639859"/>
            <a:ext cx="6244317" cy="2966049"/>
          </a:xfrm>
          <a:prstGeom prst="rect">
            <a:avLst/>
          </a:prstGeom>
          <a:noFill/>
          <a:ln>
            <a:noFill/>
          </a:ln>
        </p:spPr>
      </p:pic>
      <p:sp>
        <p:nvSpPr>
          <p:cNvPr id="419" name="Google Shape;419;p19"/>
          <p:cNvSpPr txBox="1"/>
          <p:nvPr/>
        </p:nvSpPr>
        <p:spPr>
          <a:xfrm>
            <a:off x="397825" y="2547389"/>
            <a:ext cx="54454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Transformed 33 genre categories into 6 main categories.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Neon Coloured Gadgets" id="110" name="Google Shape;110;p2"/>
          <p:cNvPicPr preferRelativeResize="0"/>
          <p:nvPr/>
        </p:nvPicPr>
        <p:blipFill rotWithShape="1">
          <a:blip r:embed="rId3">
            <a:alphaModFix/>
          </a:blip>
          <a:srcRect b="1" l="0" r="10255" t="0"/>
          <a:stretch/>
        </p:blipFill>
        <p:spPr>
          <a:xfrm>
            <a:off x="3523488" y="10"/>
            <a:ext cx="8668512" cy="6857990"/>
          </a:xfrm>
          <a:prstGeom prst="rect">
            <a:avLst/>
          </a:prstGeom>
          <a:noFill/>
          <a:ln>
            <a:noFill/>
          </a:ln>
        </p:spPr>
      </p:pic>
      <p:sp>
        <p:nvSpPr>
          <p:cNvPr id="111" name="Google Shape;111;p2"/>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2"/>
          <p:cNvSpPr txBox="1"/>
          <p:nvPr>
            <p:ph type="title"/>
          </p:nvPr>
        </p:nvSpPr>
        <p:spPr>
          <a:xfrm>
            <a:off x="477980" y="1122363"/>
            <a:ext cx="6160325"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b="0" i="0" lang="en-US" sz="3600">
                <a:solidFill>
                  <a:schemeClr val="lt1"/>
                </a:solidFill>
              </a:rPr>
              <a:t>“My Parents said that sitting at home playing video games won't take you anywhere in life” </a:t>
            </a:r>
            <a:br>
              <a:rPr lang="en-US" sz="3600">
                <a:solidFill>
                  <a:schemeClr val="lt1"/>
                </a:solidFill>
              </a:rPr>
            </a:br>
            <a:r>
              <a:rPr lang="en-US" sz="3600">
                <a:solidFill>
                  <a:schemeClr val="lt1"/>
                </a:solidFill>
              </a:rPr>
              <a:t>- PewDiePie</a:t>
            </a:r>
            <a:endParaRPr/>
          </a:p>
        </p:txBody>
      </p:sp>
      <p:sp>
        <p:nvSpPr>
          <p:cNvPr id="113" name="Google Shape;113;p2"/>
          <p:cNvSpPr/>
          <p:nvPr/>
        </p:nvSpPr>
        <p:spPr>
          <a:xfrm rot="5400000">
            <a:off x="759921"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4" name="Google Shape;114;p2"/>
          <p:cNvSpPr/>
          <p:nvPr/>
        </p:nvSpPr>
        <p:spPr>
          <a:xfrm>
            <a:off x="481029" y="4546920"/>
            <a:ext cx="3977640" cy="1828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2"/>
          <p:cNvSpPr txBox="1"/>
          <p:nvPr>
            <p:ph idx="12" type="sldNum"/>
          </p:nvPr>
        </p:nvSpPr>
        <p:spPr>
          <a:xfrm>
            <a:off x="8970819"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latin typeface="Calibri"/>
                <a:ea typeface="Calibri"/>
                <a:cs typeface="Calibri"/>
                <a:sym typeface="Calibri"/>
              </a:rPr>
              <a:t>‹#›</a:t>
            </a:fld>
            <a:endParaRPr>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 name="Shape 423"/>
        <p:cNvGrpSpPr/>
        <p:nvPr/>
      </p:nvGrpSpPr>
      <p:grpSpPr>
        <a:xfrm>
          <a:off x="0" y="0"/>
          <a:ext cx="0" cy="0"/>
          <a:chOff x="0" y="0"/>
          <a:chExt cx="0" cy="0"/>
        </a:xfrm>
      </p:grpSpPr>
      <p:sp>
        <p:nvSpPr>
          <p:cNvPr id="424" name="Google Shape;424;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20"/>
          <p:cNvSpPr/>
          <p:nvPr/>
        </p:nvSpPr>
        <p:spPr>
          <a:xfrm>
            <a:off x="-1" y="0"/>
            <a:ext cx="6096002" cy="6858000"/>
          </a:xfrm>
          <a:custGeom>
            <a:rect b="b" l="l" r="r" t="t"/>
            <a:pathLst>
              <a:path extrusionOk="0" h="6858000" w="6096002">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6" name="Google Shape;426;p20"/>
          <p:cNvSpPr/>
          <p:nvPr/>
        </p:nvSpPr>
        <p:spPr>
          <a:xfrm>
            <a:off x="0" y="0"/>
            <a:ext cx="6085370" cy="6858000"/>
          </a:xfrm>
          <a:custGeom>
            <a:rect b="b" l="l" r="r" t="t"/>
            <a:pathLst>
              <a:path extrusionOk="0" h="6858000" w="608537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7" name="Google Shape;427;p20"/>
          <p:cNvSpPr txBox="1"/>
          <p:nvPr>
            <p:ph type="title"/>
          </p:nvPr>
        </p:nvSpPr>
        <p:spPr>
          <a:xfrm>
            <a:off x="438913" y="859536"/>
            <a:ext cx="4832802"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lang="en-US" sz="3400"/>
              <a:t>Data Pre-Processing</a:t>
            </a:r>
            <a:endParaRPr/>
          </a:p>
        </p:txBody>
      </p:sp>
      <p:sp>
        <p:nvSpPr>
          <p:cNvPr id="428" name="Google Shape;428;p20"/>
          <p:cNvSpPr/>
          <p:nvPr/>
        </p:nvSpPr>
        <p:spPr>
          <a:xfrm>
            <a:off x="0" y="1152144"/>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9" name="Google Shape;429;p20"/>
          <p:cNvSpPr/>
          <p:nvPr/>
        </p:nvSpPr>
        <p:spPr>
          <a:xfrm>
            <a:off x="438912" y="2185062"/>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0" name="Google Shape;430;p20"/>
          <p:cNvSpPr txBox="1"/>
          <p:nvPr>
            <p:ph idx="1" type="body"/>
          </p:nvPr>
        </p:nvSpPr>
        <p:spPr>
          <a:xfrm>
            <a:off x="438912" y="2512611"/>
            <a:ext cx="4832803" cy="36643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US" sz="1800"/>
              <a:t>Transformed multioutput classification to single output multiclassification.</a:t>
            </a:r>
            <a:endParaRPr/>
          </a:p>
          <a:p>
            <a:pPr indent="-228600" lvl="0" marL="228600" rtl="0" algn="l">
              <a:lnSpc>
                <a:spcPct val="90000"/>
              </a:lnSpc>
              <a:spcBef>
                <a:spcPts val="1000"/>
              </a:spcBef>
              <a:spcAft>
                <a:spcPts val="0"/>
              </a:spcAft>
              <a:buClr>
                <a:schemeClr val="dk1"/>
              </a:buClr>
              <a:buSzPts val="1800"/>
              <a:buChar char="•"/>
            </a:pPr>
            <a:r>
              <a:rPr lang="en-US" sz="1800"/>
              <a:t>Convert 6 main genres into 4 Core genres category:</a:t>
            </a:r>
            <a:endParaRPr/>
          </a:p>
          <a:p>
            <a:pPr indent="-342900" lvl="0" marL="342900" rtl="0" algn="l">
              <a:lnSpc>
                <a:spcPct val="90000"/>
              </a:lnSpc>
              <a:spcBef>
                <a:spcPts val="1000"/>
              </a:spcBef>
              <a:spcAft>
                <a:spcPts val="0"/>
              </a:spcAft>
              <a:buClr>
                <a:schemeClr val="dk1"/>
              </a:buClr>
              <a:buSzPts val="1800"/>
              <a:buFont typeface="Calibri"/>
              <a:buAutoNum type="arabicPeriod"/>
            </a:pPr>
            <a:r>
              <a:rPr lang="en-US" sz="1800"/>
              <a:t>Action</a:t>
            </a:r>
            <a:endParaRPr/>
          </a:p>
          <a:p>
            <a:pPr indent="-342900" lvl="0" marL="342900" rtl="0" algn="l">
              <a:lnSpc>
                <a:spcPct val="90000"/>
              </a:lnSpc>
              <a:spcBef>
                <a:spcPts val="1000"/>
              </a:spcBef>
              <a:spcAft>
                <a:spcPts val="0"/>
              </a:spcAft>
              <a:buClr>
                <a:schemeClr val="dk1"/>
              </a:buClr>
              <a:buSzPts val="1800"/>
              <a:buFont typeface="Calibri"/>
              <a:buAutoNum type="arabicPeriod"/>
            </a:pPr>
            <a:r>
              <a:rPr lang="en-US" sz="1800"/>
              <a:t>Adventure</a:t>
            </a:r>
            <a:endParaRPr/>
          </a:p>
          <a:p>
            <a:pPr indent="-342900" lvl="0" marL="342900" rtl="0" algn="l">
              <a:lnSpc>
                <a:spcPct val="90000"/>
              </a:lnSpc>
              <a:spcBef>
                <a:spcPts val="1000"/>
              </a:spcBef>
              <a:spcAft>
                <a:spcPts val="0"/>
              </a:spcAft>
              <a:buClr>
                <a:schemeClr val="dk1"/>
              </a:buClr>
              <a:buSzPts val="1800"/>
              <a:buFont typeface="Calibri"/>
              <a:buAutoNum type="arabicPeriod"/>
            </a:pPr>
            <a:r>
              <a:rPr lang="en-US" sz="1800"/>
              <a:t>Sports &amp; Racing</a:t>
            </a:r>
            <a:endParaRPr/>
          </a:p>
          <a:p>
            <a:pPr indent="-342900" lvl="0" marL="342900" rtl="0" algn="l">
              <a:lnSpc>
                <a:spcPct val="90000"/>
              </a:lnSpc>
              <a:spcBef>
                <a:spcPts val="1000"/>
              </a:spcBef>
              <a:spcAft>
                <a:spcPts val="0"/>
              </a:spcAft>
              <a:buClr>
                <a:schemeClr val="dk1"/>
              </a:buClr>
              <a:buSzPts val="1800"/>
              <a:buFont typeface="Calibri"/>
              <a:buAutoNum type="arabicPeriod"/>
            </a:pPr>
            <a:r>
              <a:rPr lang="en-US" sz="1800"/>
              <a:t>Strategy</a:t>
            </a:r>
            <a:endParaRPr/>
          </a:p>
          <a:p>
            <a:pPr indent="-228600" lvl="0" marL="228600" rtl="0" algn="l">
              <a:lnSpc>
                <a:spcPct val="90000"/>
              </a:lnSpc>
              <a:spcBef>
                <a:spcPts val="1000"/>
              </a:spcBef>
              <a:spcAft>
                <a:spcPts val="0"/>
              </a:spcAft>
              <a:buClr>
                <a:schemeClr val="dk1"/>
              </a:buClr>
              <a:buSzPts val="1800"/>
              <a:buChar char="•"/>
            </a:pPr>
            <a:r>
              <a:rPr lang="en-US" sz="1800"/>
              <a:t>Performed One-hot encoding for genres</a:t>
            </a:r>
            <a:endParaRPr/>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p:txBody>
      </p:sp>
      <p:pic>
        <p:nvPicPr>
          <p:cNvPr descr="A screenshot of a computer&#10;&#10;Description automatically generated" id="431" name="Google Shape;431;p20"/>
          <p:cNvPicPr preferRelativeResize="0"/>
          <p:nvPr/>
        </p:nvPicPr>
        <p:blipFill rotWithShape="1">
          <a:blip r:embed="rId3">
            <a:alphaModFix/>
          </a:blip>
          <a:srcRect b="0" l="0" r="0" t="0"/>
          <a:stretch/>
        </p:blipFill>
        <p:spPr>
          <a:xfrm>
            <a:off x="6746826" y="517600"/>
            <a:ext cx="4876802" cy="2743200"/>
          </a:xfrm>
          <a:prstGeom prst="rect">
            <a:avLst/>
          </a:prstGeom>
          <a:noFill/>
          <a:ln>
            <a:noFill/>
          </a:ln>
        </p:spPr>
      </p:pic>
      <p:pic>
        <p:nvPicPr>
          <p:cNvPr descr="A screenshot of a computer&#10;&#10;Description automatically generated" id="432" name="Google Shape;432;p20"/>
          <p:cNvPicPr preferRelativeResize="0"/>
          <p:nvPr/>
        </p:nvPicPr>
        <p:blipFill rotWithShape="1">
          <a:blip r:embed="rId4">
            <a:alphaModFix/>
          </a:blip>
          <a:srcRect b="0" l="0" r="0" t="0"/>
          <a:stretch/>
        </p:blipFill>
        <p:spPr>
          <a:xfrm>
            <a:off x="6617368" y="4049501"/>
            <a:ext cx="5135719" cy="15021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21"/>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9" name="Google Shape;439;p21"/>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0" name="Google Shape;440;p21"/>
          <p:cNvSpPr txBox="1"/>
          <p:nvPr>
            <p:ph type="title"/>
          </p:nvPr>
        </p:nvSpPr>
        <p:spPr>
          <a:xfrm>
            <a:off x="371094" y="1161288"/>
            <a:ext cx="3438144" cy="12390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Data Pre-Processing</a:t>
            </a:r>
            <a:endParaRPr/>
          </a:p>
        </p:txBody>
      </p:sp>
      <p:sp>
        <p:nvSpPr>
          <p:cNvPr id="441" name="Google Shape;441;p21"/>
          <p:cNvSpPr/>
          <p:nvPr/>
        </p:nvSpPr>
        <p:spPr>
          <a:xfrm>
            <a:off x="0" y="1426546"/>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2" name="Google Shape;442;p21"/>
          <p:cNvSpPr/>
          <p:nvPr/>
        </p:nvSpPr>
        <p:spPr>
          <a:xfrm>
            <a:off x="395893" y="2443480"/>
            <a:ext cx="33832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3" name="Google Shape;443;p21"/>
          <p:cNvSpPr txBox="1"/>
          <p:nvPr>
            <p:ph idx="1" type="body"/>
          </p:nvPr>
        </p:nvSpPr>
        <p:spPr>
          <a:xfrm>
            <a:off x="371094" y="2718054"/>
            <a:ext cx="3438906" cy="32072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00"/>
              <a:buChar char="•"/>
            </a:pPr>
            <a:r>
              <a:rPr lang="en-US" sz="1700"/>
              <a:t>Transformed the comma separated tags string values for pre-processing.</a:t>
            </a:r>
            <a:endParaRPr/>
          </a:p>
        </p:txBody>
      </p:sp>
      <p:pic>
        <p:nvPicPr>
          <p:cNvPr descr="A screenshot of a computer program&#10;&#10;Description automatically generated" id="444" name="Google Shape;444;p21"/>
          <p:cNvPicPr preferRelativeResize="0"/>
          <p:nvPr/>
        </p:nvPicPr>
        <p:blipFill rotWithShape="1">
          <a:blip r:embed="rId3">
            <a:alphaModFix/>
          </a:blip>
          <a:srcRect b="0" l="0" r="0" t="0"/>
          <a:stretch/>
        </p:blipFill>
        <p:spPr>
          <a:xfrm>
            <a:off x="4902458" y="841248"/>
            <a:ext cx="6919459" cy="52760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grpSp>
        <p:nvGrpSpPr>
          <p:cNvPr id="449" name="Google Shape;449;p22"/>
          <p:cNvGrpSpPr/>
          <p:nvPr/>
        </p:nvGrpSpPr>
        <p:grpSpPr>
          <a:xfrm>
            <a:off x="-1" y="-29768"/>
            <a:ext cx="12202175" cy="1519356"/>
            <a:chOff x="-1" y="-29768"/>
            <a:chExt cx="12202175" cy="1519356"/>
          </a:xfrm>
        </p:grpSpPr>
        <p:sp>
          <p:nvSpPr>
            <p:cNvPr id="450" name="Google Shape;450;p22"/>
            <p:cNvSpPr/>
            <p:nvPr/>
          </p:nvSpPr>
          <p:spPr>
            <a:xfrm rot="-5400000">
              <a:off x="5341412" y="-5371175"/>
              <a:ext cx="1519350" cy="12202174"/>
            </a:xfrm>
            <a:prstGeom prst="rect">
              <a:avLst/>
            </a:prstGeom>
            <a:gradFill>
              <a:gsLst>
                <a:gs pos="0">
                  <a:schemeClr val="accent5"/>
                </a:gs>
                <a:gs pos="100000">
                  <a:schemeClr val="accent2"/>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22"/>
            <p:cNvSpPr/>
            <p:nvPr/>
          </p:nvSpPr>
          <p:spPr>
            <a:xfrm rot="-5400000">
              <a:off x="8917093" y="-1801610"/>
              <a:ext cx="1507122" cy="5063040"/>
            </a:xfrm>
            <a:prstGeom prst="rect">
              <a:avLst/>
            </a:prstGeom>
            <a:gradFill>
              <a:gsLst>
                <a:gs pos="0">
                  <a:srgbClr val="9CC2E5">
                    <a:alpha val="0"/>
                  </a:srgbClr>
                </a:gs>
                <a:gs pos="58999">
                  <a:srgbClr val="9CC2E5">
                    <a:alpha val="0"/>
                  </a:srgbClr>
                </a:gs>
                <a:gs pos="100000">
                  <a:srgbClr val="9CC2E5"/>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22"/>
            <p:cNvSpPr/>
            <p:nvPr/>
          </p:nvSpPr>
          <p:spPr>
            <a:xfrm rot="5400000">
              <a:off x="3100712" y="-3130481"/>
              <a:ext cx="1519356" cy="7720782"/>
            </a:xfrm>
            <a:prstGeom prst="rect">
              <a:avLst/>
            </a:prstGeom>
            <a:gradFill>
              <a:gsLst>
                <a:gs pos="0">
                  <a:srgbClr val="9CC2E5">
                    <a:alpha val="0"/>
                  </a:srgbClr>
                </a:gs>
                <a:gs pos="29000">
                  <a:srgbClr val="9CC2E5">
                    <a:alpha val="0"/>
                  </a:srgbClr>
                </a:gs>
                <a:gs pos="100000">
                  <a:srgbClr val="2E75B5"/>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3" name="Google Shape;453;p22"/>
          <p:cNvSpPr txBox="1"/>
          <p:nvPr>
            <p:ph type="title"/>
          </p:nvPr>
        </p:nvSpPr>
        <p:spPr>
          <a:xfrm>
            <a:off x="876691" y="301843"/>
            <a:ext cx="10477109" cy="100353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alibri"/>
              <a:buNone/>
            </a:pPr>
            <a:r>
              <a:rPr lang="en-US" sz="3200">
                <a:solidFill>
                  <a:srgbClr val="FFFFFF"/>
                </a:solidFill>
              </a:rPr>
              <a:t>Data Splitting</a:t>
            </a:r>
            <a:endParaRPr/>
          </a:p>
        </p:txBody>
      </p:sp>
      <p:sp>
        <p:nvSpPr>
          <p:cNvPr id="454" name="Google Shape;454;p22"/>
          <p:cNvSpPr/>
          <p:nvPr/>
        </p:nvSpPr>
        <p:spPr>
          <a:xfrm>
            <a:off x="10293166" y="5687041"/>
            <a:ext cx="443890" cy="29465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4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455" name="Google Shape;455;p22"/>
          <p:cNvPicPr preferRelativeResize="0"/>
          <p:nvPr/>
        </p:nvPicPr>
        <p:blipFill rotWithShape="1">
          <a:blip r:embed="rId3">
            <a:alphaModFix/>
          </a:blip>
          <a:srcRect b="0" l="0" r="0" t="0"/>
          <a:stretch/>
        </p:blipFill>
        <p:spPr>
          <a:xfrm>
            <a:off x="1571254" y="2184850"/>
            <a:ext cx="7055442" cy="379755"/>
          </a:xfrm>
          <a:prstGeom prst="rect">
            <a:avLst/>
          </a:prstGeom>
          <a:noFill/>
          <a:ln>
            <a:noFill/>
          </a:ln>
        </p:spPr>
      </p:pic>
      <p:pic>
        <p:nvPicPr>
          <p:cNvPr id="456" name="Google Shape;456;p22"/>
          <p:cNvPicPr preferRelativeResize="0"/>
          <p:nvPr/>
        </p:nvPicPr>
        <p:blipFill rotWithShape="1">
          <a:blip r:embed="rId4">
            <a:alphaModFix/>
          </a:blip>
          <a:srcRect b="0" l="0" r="0" t="0"/>
          <a:stretch/>
        </p:blipFill>
        <p:spPr>
          <a:xfrm>
            <a:off x="1734849" y="2907251"/>
            <a:ext cx="1475986" cy="842542"/>
          </a:xfrm>
          <a:prstGeom prst="rect">
            <a:avLst/>
          </a:prstGeom>
          <a:noFill/>
          <a:ln>
            <a:noFill/>
          </a:ln>
        </p:spPr>
      </p:pic>
      <p:pic>
        <p:nvPicPr>
          <p:cNvPr id="457" name="Google Shape;457;p22"/>
          <p:cNvPicPr preferRelativeResize="0"/>
          <p:nvPr/>
        </p:nvPicPr>
        <p:blipFill rotWithShape="1">
          <a:blip r:embed="rId5">
            <a:alphaModFix/>
          </a:blip>
          <a:srcRect b="0" l="0" r="0" t="0"/>
          <a:stretch/>
        </p:blipFill>
        <p:spPr>
          <a:xfrm>
            <a:off x="4020436" y="2876501"/>
            <a:ext cx="1519036" cy="904042"/>
          </a:xfrm>
          <a:prstGeom prst="rect">
            <a:avLst/>
          </a:prstGeom>
          <a:noFill/>
          <a:ln>
            <a:noFill/>
          </a:ln>
        </p:spPr>
      </p:pic>
      <p:sp>
        <p:nvSpPr>
          <p:cNvPr id="458" name="Google Shape;458;p22"/>
          <p:cNvSpPr txBox="1"/>
          <p:nvPr/>
        </p:nvSpPr>
        <p:spPr>
          <a:xfrm>
            <a:off x="6423760" y="2482587"/>
            <a:ext cx="4405871" cy="18928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just">
              <a:spcBef>
                <a:spcPts val="600"/>
              </a:spcBef>
              <a:spcAft>
                <a:spcPts val="0"/>
              </a:spcAft>
              <a:buNone/>
            </a:pPr>
            <a:r>
              <a:rPr lang="en-US" sz="1600">
                <a:solidFill>
                  <a:srgbClr val="555555"/>
                </a:solidFill>
                <a:latin typeface="Calibri"/>
                <a:ea typeface="Calibri"/>
                <a:cs typeface="Calibri"/>
                <a:sym typeface="Calibri"/>
              </a:rPr>
              <a:t>The image shows a code snippet for performing a train-test split in Python. The training set will contain 80% of the data, while the test set will contain 20% of the data. This split is used to evaluate the performance of machine learning algorithms on unseen data.</a:t>
            </a:r>
            <a:endParaRPr sz="16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2" name="Shape 462"/>
        <p:cNvGrpSpPr/>
        <p:nvPr/>
      </p:nvGrpSpPr>
      <p:grpSpPr>
        <a:xfrm>
          <a:off x="0" y="0"/>
          <a:ext cx="0" cy="0"/>
          <a:chOff x="0" y="0"/>
          <a:chExt cx="0" cy="0"/>
        </a:xfrm>
      </p:grpSpPr>
      <p:sp>
        <p:nvSpPr>
          <p:cNvPr id="463" name="Google Shape;463;p2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Statistics" id="464" name="Google Shape;464;p23"/>
          <p:cNvPicPr preferRelativeResize="0"/>
          <p:nvPr/>
        </p:nvPicPr>
        <p:blipFill rotWithShape="1">
          <a:blip r:embed="rId3">
            <a:alphaModFix/>
          </a:blip>
          <a:srcRect b="0" l="0" r="0" t="0"/>
          <a:stretch/>
        </p:blipFill>
        <p:spPr>
          <a:xfrm>
            <a:off x="2720383" y="3104705"/>
            <a:ext cx="3217333" cy="3217333"/>
          </a:xfrm>
          <a:prstGeom prst="rect">
            <a:avLst/>
          </a:prstGeom>
          <a:noFill/>
          <a:ln>
            <a:noFill/>
          </a:ln>
        </p:spPr>
      </p:pic>
      <p:grpSp>
        <p:nvGrpSpPr>
          <p:cNvPr id="465" name="Google Shape;465;p23"/>
          <p:cNvGrpSpPr/>
          <p:nvPr/>
        </p:nvGrpSpPr>
        <p:grpSpPr>
          <a:xfrm>
            <a:off x="785511" y="805742"/>
            <a:ext cx="3647770" cy="3193211"/>
            <a:chOff x="1674895" y="1345036"/>
            <a:chExt cx="5428610" cy="4210939"/>
          </a:xfrm>
        </p:grpSpPr>
        <p:sp>
          <p:nvSpPr>
            <p:cNvPr id="466" name="Google Shape;466;p23"/>
            <p:cNvSpPr/>
            <p:nvPr/>
          </p:nvSpPr>
          <p:spPr>
            <a:xfrm>
              <a:off x="1674895" y="1345036"/>
              <a:ext cx="5428610" cy="4210939"/>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23"/>
            <p:cNvSpPr/>
            <p:nvPr/>
          </p:nvSpPr>
          <p:spPr>
            <a:xfrm>
              <a:off x="1674895" y="1345036"/>
              <a:ext cx="5428610" cy="4210939"/>
            </a:xfrm>
            <a:prstGeom prst="rect">
              <a:avLst/>
            </a:prstGeom>
            <a:solidFill>
              <a:schemeClr val="accent6">
                <a:alpha val="29803"/>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8" name="Google Shape;468;p23"/>
          <p:cNvSpPr/>
          <p:nvPr/>
        </p:nvSpPr>
        <p:spPr>
          <a:xfrm>
            <a:off x="695315" y="685805"/>
            <a:ext cx="3624947" cy="3193211"/>
          </a:xfrm>
          <a:prstGeom prst="rect">
            <a:avLst/>
          </a:prstGeom>
          <a:solidFill>
            <a:schemeClr val="dk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23"/>
          <p:cNvSpPr txBox="1"/>
          <p:nvPr>
            <p:ph type="title"/>
          </p:nvPr>
        </p:nvSpPr>
        <p:spPr>
          <a:xfrm>
            <a:off x="346191" y="859808"/>
            <a:ext cx="4044004" cy="287898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lang="en-US">
                <a:solidFill>
                  <a:schemeClr val="lt1"/>
                </a:solidFill>
                <a:latin typeface="Calibri"/>
                <a:ea typeface="Calibri"/>
                <a:cs typeface="Calibri"/>
                <a:sym typeface="Calibri"/>
              </a:rPr>
              <a:t>Model Selection</a:t>
            </a:r>
            <a:endParaRPr/>
          </a:p>
        </p:txBody>
      </p:sp>
      <p:grpSp>
        <p:nvGrpSpPr>
          <p:cNvPr id="470" name="Google Shape;470;p23"/>
          <p:cNvGrpSpPr/>
          <p:nvPr/>
        </p:nvGrpSpPr>
        <p:grpSpPr>
          <a:xfrm>
            <a:off x="4689048" y="2335801"/>
            <a:ext cx="849365" cy="849366"/>
            <a:chOff x="5829300" y="3162300"/>
            <a:chExt cx="532256" cy="532257"/>
          </a:xfrm>
        </p:grpSpPr>
        <p:sp>
          <p:nvSpPr>
            <p:cNvPr id="471" name="Google Shape;471;p23"/>
            <p:cNvSpPr/>
            <p:nvPr/>
          </p:nvSpPr>
          <p:spPr>
            <a:xfrm>
              <a:off x="5859208" y="3192208"/>
              <a:ext cx="112966" cy="112966"/>
            </a:xfrm>
            <a:custGeom>
              <a:rect b="b" l="l" r="r" t="t"/>
              <a:pathLst>
                <a:path extrusionOk="0" h="112966" w="112966">
                  <a:moveTo>
                    <a:pt x="112967" y="0"/>
                  </a:moveTo>
                  <a:lnTo>
                    <a:pt x="0" y="112967"/>
                  </a:lnTo>
                  <a:cubicBezTo>
                    <a:pt x="25356" y="64747"/>
                    <a:pt x="64747" y="25356"/>
                    <a:pt x="1129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23"/>
            <p:cNvSpPr/>
            <p:nvPr/>
          </p:nvSpPr>
          <p:spPr>
            <a:xfrm>
              <a:off x="5831205" y="3164205"/>
              <a:ext cx="230314" cy="230314"/>
            </a:xfrm>
            <a:custGeom>
              <a:rect b="b" l="l" r="r" t="t"/>
              <a:pathLst>
                <a:path extrusionOk="0" h="230314" w="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3"/>
            <p:cNvSpPr/>
            <p:nvPr/>
          </p:nvSpPr>
          <p:spPr>
            <a:xfrm>
              <a:off x="5829300" y="3162300"/>
              <a:ext cx="294131" cy="294131"/>
            </a:xfrm>
            <a:custGeom>
              <a:rect b="b" l="l" r="r" t="t"/>
              <a:pathLst>
                <a:path extrusionOk="0" h="294131" w="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23"/>
            <p:cNvSpPr/>
            <p:nvPr/>
          </p:nvSpPr>
          <p:spPr>
            <a:xfrm>
              <a:off x="5837205" y="3170110"/>
              <a:ext cx="337184" cy="337280"/>
            </a:xfrm>
            <a:custGeom>
              <a:rect b="b" l="l" r="r" t="t"/>
              <a:pathLst>
                <a:path extrusionOk="0" h="337280" w="337184">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23"/>
            <p:cNvSpPr/>
            <p:nvPr/>
          </p:nvSpPr>
          <p:spPr>
            <a:xfrm>
              <a:off x="5853207" y="3186207"/>
              <a:ext cx="364617" cy="364617"/>
            </a:xfrm>
            <a:custGeom>
              <a:rect b="b" l="l" r="r" t="t"/>
              <a:pathLst>
                <a:path extrusionOk="0" h="364617" w="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23"/>
            <p:cNvSpPr/>
            <p:nvPr/>
          </p:nvSpPr>
          <p:spPr>
            <a:xfrm>
              <a:off x="5875305" y="3208305"/>
              <a:ext cx="380238" cy="380238"/>
            </a:xfrm>
            <a:custGeom>
              <a:rect b="b" l="l" r="r" t="t"/>
              <a:pathLst>
                <a:path extrusionOk="0" h="380238" w="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23"/>
            <p:cNvSpPr/>
            <p:nvPr/>
          </p:nvSpPr>
          <p:spPr>
            <a:xfrm>
              <a:off x="5902832" y="3235832"/>
              <a:ext cx="385191" cy="385191"/>
            </a:xfrm>
            <a:custGeom>
              <a:rect b="b" l="l" r="r" t="t"/>
              <a:pathLst>
                <a:path extrusionOk="0" h="385191" w="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23"/>
            <p:cNvSpPr/>
            <p:nvPr/>
          </p:nvSpPr>
          <p:spPr>
            <a:xfrm>
              <a:off x="5935789" y="3268313"/>
              <a:ext cx="379761" cy="380237"/>
            </a:xfrm>
            <a:custGeom>
              <a:rect b="b" l="l" r="r" t="t"/>
              <a:pathLst>
                <a:path extrusionOk="0" h="380237" w="379761">
                  <a:moveTo>
                    <a:pt x="372428" y="0"/>
                  </a:moveTo>
                  <a:cubicBezTo>
                    <a:pt x="374999" y="3239"/>
                    <a:pt x="377381" y="6572"/>
                    <a:pt x="379762" y="9525"/>
                  </a:cubicBezTo>
                  <a:lnTo>
                    <a:pt x="9525" y="380238"/>
                  </a:lnTo>
                  <a:cubicBezTo>
                    <a:pt x="6096" y="377857"/>
                    <a:pt x="2762" y="375476"/>
                    <a:pt x="0" y="3729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23"/>
            <p:cNvSpPr/>
            <p:nvPr/>
          </p:nvSpPr>
          <p:spPr>
            <a:xfrm>
              <a:off x="5972841" y="3305841"/>
              <a:ext cx="364807" cy="364807"/>
            </a:xfrm>
            <a:custGeom>
              <a:rect b="b" l="l" r="r" t="t"/>
              <a:pathLst>
                <a:path extrusionOk="0" h="364807" w="364807">
                  <a:moveTo>
                    <a:pt x="359188" y="0"/>
                  </a:moveTo>
                  <a:cubicBezTo>
                    <a:pt x="361188" y="3905"/>
                    <a:pt x="362998" y="7715"/>
                    <a:pt x="364808" y="11621"/>
                  </a:cubicBezTo>
                  <a:lnTo>
                    <a:pt x="11621" y="364808"/>
                  </a:lnTo>
                  <a:cubicBezTo>
                    <a:pt x="7715" y="362998"/>
                    <a:pt x="3905" y="361188"/>
                    <a:pt x="0" y="359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23"/>
            <p:cNvSpPr/>
            <p:nvPr/>
          </p:nvSpPr>
          <p:spPr>
            <a:xfrm>
              <a:off x="6016370" y="3349466"/>
              <a:ext cx="337280" cy="337280"/>
            </a:xfrm>
            <a:custGeom>
              <a:rect b="b" l="l" r="r" t="t"/>
              <a:pathLst>
                <a:path extrusionOk="0" h="337280" w="337280">
                  <a:moveTo>
                    <a:pt x="333470" y="0"/>
                  </a:moveTo>
                  <a:cubicBezTo>
                    <a:pt x="334899" y="4382"/>
                    <a:pt x="336137" y="8858"/>
                    <a:pt x="337280" y="13430"/>
                  </a:cubicBezTo>
                  <a:lnTo>
                    <a:pt x="13430" y="337280"/>
                  </a:lnTo>
                  <a:cubicBezTo>
                    <a:pt x="8858" y="336137"/>
                    <a:pt x="4382" y="334899"/>
                    <a:pt x="0" y="3334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23"/>
            <p:cNvSpPr/>
            <p:nvPr/>
          </p:nvSpPr>
          <p:spPr>
            <a:xfrm>
              <a:off x="6067329" y="3400425"/>
              <a:ext cx="294227" cy="294132"/>
            </a:xfrm>
            <a:custGeom>
              <a:rect b="b" l="l" r="r" t="t"/>
              <a:pathLst>
                <a:path extrusionOk="0" h="294132" w="294227">
                  <a:moveTo>
                    <a:pt x="292989" y="0"/>
                  </a:moveTo>
                  <a:cubicBezTo>
                    <a:pt x="293561" y="5334"/>
                    <a:pt x="293942" y="10668"/>
                    <a:pt x="294227" y="15907"/>
                  </a:cubicBezTo>
                  <a:lnTo>
                    <a:pt x="15907" y="294132"/>
                  </a:lnTo>
                  <a:cubicBezTo>
                    <a:pt x="10668" y="294132"/>
                    <a:pt x="5334" y="293465"/>
                    <a:pt x="0" y="2928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23"/>
            <p:cNvSpPr/>
            <p:nvPr/>
          </p:nvSpPr>
          <p:spPr>
            <a:xfrm>
              <a:off x="6129337" y="3462337"/>
              <a:ext cx="230314" cy="230314"/>
            </a:xfrm>
            <a:custGeom>
              <a:rect b="b" l="l" r="r" t="t"/>
              <a:pathLst>
                <a:path extrusionOk="0" h="230314" w="230314">
                  <a:moveTo>
                    <a:pt x="230315" y="0"/>
                  </a:moveTo>
                  <a:cubicBezTo>
                    <a:pt x="229457" y="6953"/>
                    <a:pt x="228314" y="13716"/>
                    <a:pt x="226886" y="20574"/>
                  </a:cubicBezTo>
                  <a:lnTo>
                    <a:pt x="20669" y="226790"/>
                  </a:lnTo>
                  <a:cubicBezTo>
                    <a:pt x="13811" y="228314"/>
                    <a:pt x="6953" y="229457"/>
                    <a:pt x="0" y="2303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23"/>
            <p:cNvSpPr/>
            <p:nvPr/>
          </p:nvSpPr>
          <p:spPr>
            <a:xfrm>
              <a:off x="6218682" y="3551682"/>
              <a:ext cx="112871" cy="112871"/>
            </a:xfrm>
            <a:custGeom>
              <a:rect b="b" l="l" r="r" t="t"/>
              <a:pathLst>
                <a:path extrusionOk="0" h="112871" w="112871">
                  <a:moveTo>
                    <a:pt x="112871" y="0"/>
                  </a:moveTo>
                  <a:cubicBezTo>
                    <a:pt x="87618" y="48239"/>
                    <a:pt x="48239" y="87618"/>
                    <a:pt x="0" y="1128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4" name="Google Shape;484;p23"/>
          <p:cNvGrpSpPr/>
          <p:nvPr/>
        </p:nvGrpSpPr>
        <p:grpSpPr>
          <a:xfrm>
            <a:off x="4689048" y="2335801"/>
            <a:ext cx="849365" cy="849366"/>
            <a:chOff x="5829300" y="3162300"/>
            <a:chExt cx="532256" cy="532257"/>
          </a:xfrm>
        </p:grpSpPr>
        <p:sp>
          <p:nvSpPr>
            <p:cNvPr id="485" name="Google Shape;485;p23"/>
            <p:cNvSpPr/>
            <p:nvPr/>
          </p:nvSpPr>
          <p:spPr>
            <a:xfrm>
              <a:off x="5859208" y="3192208"/>
              <a:ext cx="112966" cy="112966"/>
            </a:xfrm>
            <a:custGeom>
              <a:rect b="b" l="l" r="r" t="t"/>
              <a:pathLst>
                <a:path extrusionOk="0" h="112966" w="112966">
                  <a:moveTo>
                    <a:pt x="112967" y="0"/>
                  </a:moveTo>
                  <a:lnTo>
                    <a:pt x="0" y="112967"/>
                  </a:lnTo>
                  <a:cubicBezTo>
                    <a:pt x="25356" y="64747"/>
                    <a:pt x="64747" y="25356"/>
                    <a:pt x="11296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23"/>
            <p:cNvSpPr/>
            <p:nvPr/>
          </p:nvSpPr>
          <p:spPr>
            <a:xfrm>
              <a:off x="5831205" y="3164205"/>
              <a:ext cx="230314" cy="230314"/>
            </a:xfrm>
            <a:custGeom>
              <a:rect b="b" l="l" r="r" t="t"/>
              <a:pathLst>
                <a:path extrusionOk="0" h="230314" w="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23"/>
            <p:cNvSpPr/>
            <p:nvPr/>
          </p:nvSpPr>
          <p:spPr>
            <a:xfrm>
              <a:off x="5829300" y="3162300"/>
              <a:ext cx="294131" cy="294131"/>
            </a:xfrm>
            <a:custGeom>
              <a:rect b="b" l="l" r="r" t="t"/>
              <a:pathLst>
                <a:path extrusionOk="0" h="294131" w="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23"/>
            <p:cNvSpPr/>
            <p:nvPr/>
          </p:nvSpPr>
          <p:spPr>
            <a:xfrm>
              <a:off x="5837205" y="3170110"/>
              <a:ext cx="337184" cy="337280"/>
            </a:xfrm>
            <a:custGeom>
              <a:rect b="b" l="l" r="r" t="t"/>
              <a:pathLst>
                <a:path extrusionOk="0" h="337280" w="337184">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23"/>
            <p:cNvSpPr/>
            <p:nvPr/>
          </p:nvSpPr>
          <p:spPr>
            <a:xfrm>
              <a:off x="5853207" y="3186207"/>
              <a:ext cx="364617" cy="364617"/>
            </a:xfrm>
            <a:custGeom>
              <a:rect b="b" l="l" r="r" t="t"/>
              <a:pathLst>
                <a:path extrusionOk="0" h="364617" w="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23"/>
            <p:cNvSpPr/>
            <p:nvPr/>
          </p:nvSpPr>
          <p:spPr>
            <a:xfrm>
              <a:off x="5875305" y="3208305"/>
              <a:ext cx="380238" cy="380238"/>
            </a:xfrm>
            <a:custGeom>
              <a:rect b="b" l="l" r="r" t="t"/>
              <a:pathLst>
                <a:path extrusionOk="0" h="380238" w="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23"/>
            <p:cNvSpPr/>
            <p:nvPr/>
          </p:nvSpPr>
          <p:spPr>
            <a:xfrm>
              <a:off x="5902832" y="3235832"/>
              <a:ext cx="385191" cy="385191"/>
            </a:xfrm>
            <a:custGeom>
              <a:rect b="b" l="l" r="r" t="t"/>
              <a:pathLst>
                <a:path extrusionOk="0" h="385191" w="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23"/>
            <p:cNvSpPr/>
            <p:nvPr/>
          </p:nvSpPr>
          <p:spPr>
            <a:xfrm>
              <a:off x="5935789" y="3268313"/>
              <a:ext cx="379761" cy="380237"/>
            </a:xfrm>
            <a:custGeom>
              <a:rect b="b" l="l" r="r" t="t"/>
              <a:pathLst>
                <a:path extrusionOk="0" h="380237" w="379761">
                  <a:moveTo>
                    <a:pt x="372428" y="0"/>
                  </a:moveTo>
                  <a:cubicBezTo>
                    <a:pt x="374999" y="3239"/>
                    <a:pt x="377381" y="6572"/>
                    <a:pt x="379762" y="9525"/>
                  </a:cubicBezTo>
                  <a:lnTo>
                    <a:pt x="9525" y="380238"/>
                  </a:lnTo>
                  <a:cubicBezTo>
                    <a:pt x="6096" y="377857"/>
                    <a:pt x="2762" y="375476"/>
                    <a:pt x="0" y="3729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23"/>
            <p:cNvSpPr/>
            <p:nvPr/>
          </p:nvSpPr>
          <p:spPr>
            <a:xfrm>
              <a:off x="5972841" y="3305841"/>
              <a:ext cx="364807" cy="364807"/>
            </a:xfrm>
            <a:custGeom>
              <a:rect b="b" l="l" r="r" t="t"/>
              <a:pathLst>
                <a:path extrusionOk="0" h="364807" w="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23"/>
            <p:cNvSpPr/>
            <p:nvPr/>
          </p:nvSpPr>
          <p:spPr>
            <a:xfrm>
              <a:off x="6016370" y="3349466"/>
              <a:ext cx="337280" cy="337280"/>
            </a:xfrm>
            <a:custGeom>
              <a:rect b="b" l="l" r="r" t="t"/>
              <a:pathLst>
                <a:path extrusionOk="0" h="337280" w="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23"/>
            <p:cNvSpPr/>
            <p:nvPr/>
          </p:nvSpPr>
          <p:spPr>
            <a:xfrm>
              <a:off x="6067329" y="3400425"/>
              <a:ext cx="294227" cy="294132"/>
            </a:xfrm>
            <a:custGeom>
              <a:rect b="b" l="l" r="r" t="t"/>
              <a:pathLst>
                <a:path extrusionOk="0" h="294132" w="294227">
                  <a:moveTo>
                    <a:pt x="292989" y="0"/>
                  </a:moveTo>
                  <a:cubicBezTo>
                    <a:pt x="293561" y="5334"/>
                    <a:pt x="293942" y="10668"/>
                    <a:pt x="294227" y="15907"/>
                  </a:cubicBezTo>
                  <a:lnTo>
                    <a:pt x="15907" y="294132"/>
                  </a:lnTo>
                  <a:cubicBezTo>
                    <a:pt x="10668" y="294132"/>
                    <a:pt x="5334" y="293465"/>
                    <a:pt x="0" y="2928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23"/>
            <p:cNvSpPr/>
            <p:nvPr/>
          </p:nvSpPr>
          <p:spPr>
            <a:xfrm>
              <a:off x="6129337" y="3462337"/>
              <a:ext cx="230314" cy="230314"/>
            </a:xfrm>
            <a:custGeom>
              <a:rect b="b" l="l" r="r" t="t"/>
              <a:pathLst>
                <a:path extrusionOk="0" h="230314" w="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23"/>
            <p:cNvSpPr/>
            <p:nvPr/>
          </p:nvSpPr>
          <p:spPr>
            <a:xfrm>
              <a:off x="6218682" y="3551682"/>
              <a:ext cx="112871" cy="112871"/>
            </a:xfrm>
            <a:custGeom>
              <a:rect b="b" l="l" r="r" t="t"/>
              <a:pathLst>
                <a:path extrusionOk="0" h="112871" w="112871">
                  <a:moveTo>
                    <a:pt x="112871" y="0"/>
                  </a:moveTo>
                  <a:cubicBezTo>
                    <a:pt x="87618" y="48239"/>
                    <a:pt x="48239" y="87618"/>
                    <a:pt x="0" y="1128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8" name="Google Shape;498;p23"/>
          <p:cNvSpPr txBox="1"/>
          <p:nvPr/>
        </p:nvSpPr>
        <p:spPr>
          <a:xfrm>
            <a:off x="5923529" y="685805"/>
            <a:ext cx="5677921" cy="5534019"/>
          </a:xfrm>
          <a:prstGeom prst="rect">
            <a:avLst/>
          </a:prstGeom>
          <a:noFill/>
          <a:ln>
            <a:noFill/>
          </a:ln>
        </p:spPr>
        <p:txBody>
          <a:bodyPr anchorCtr="0" anchor="t" bIns="45700" lIns="91425" spcFirstLastPara="1" rIns="91425" wrap="square" tIns="45700">
            <a:normAutofit/>
          </a:bodyPr>
          <a:lstStyle/>
          <a:p>
            <a:pPr indent="-228600" lvl="0" marL="342900" marR="0" rtl="0" algn="just">
              <a:lnSpc>
                <a:spcPct val="90000"/>
              </a:lnSpc>
              <a:spcBef>
                <a:spcPts val="0"/>
              </a:spcBef>
              <a:spcAft>
                <a:spcPts val="0"/>
              </a:spcAft>
              <a:buClr>
                <a:schemeClr val="lt1"/>
              </a:buClr>
              <a:buSzPts val="1700"/>
              <a:buFont typeface="Arial"/>
              <a:buChar char="•"/>
            </a:pPr>
            <a:r>
              <a:rPr lang="en-US" sz="1700">
                <a:solidFill>
                  <a:schemeClr val="lt1"/>
                </a:solidFill>
                <a:latin typeface="Calibri"/>
                <a:ea typeface="Calibri"/>
                <a:cs typeface="Calibri"/>
                <a:sym typeface="Calibri"/>
              </a:rPr>
              <a:t>K- Nearest Neighbor</a:t>
            </a:r>
            <a:endParaRPr/>
          </a:p>
          <a:p>
            <a:pPr indent="-228600" lvl="0" marL="342900" marR="0" rtl="0" algn="just">
              <a:lnSpc>
                <a:spcPct val="90000"/>
              </a:lnSpc>
              <a:spcBef>
                <a:spcPts val="600"/>
              </a:spcBef>
              <a:spcAft>
                <a:spcPts val="0"/>
              </a:spcAft>
              <a:buClr>
                <a:schemeClr val="lt1"/>
              </a:buClr>
              <a:buSzPts val="1700"/>
              <a:buFont typeface="Arial"/>
              <a:buChar char="•"/>
            </a:pPr>
            <a:r>
              <a:rPr lang="en-US" sz="1700">
                <a:solidFill>
                  <a:schemeClr val="lt1"/>
                </a:solidFill>
                <a:latin typeface="Calibri"/>
                <a:ea typeface="Calibri"/>
                <a:cs typeface="Calibri"/>
                <a:sym typeface="Calibri"/>
              </a:rPr>
              <a:t>Random Forest</a:t>
            </a:r>
            <a:endParaRPr/>
          </a:p>
          <a:p>
            <a:pPr indent="-228600" lvl="0" marL="342900" marR="0" rtl="0" algn="just">
              <a:lnSpc>
                <a:spcPct val="90000"/>
              </a:lnSpc>
              <a:spcBef>
                <a:spcPts val="600"/>
              </a:spcBef>
              <a:spcAft>
                <a:spcPts val="0"/>
              </a:spcAft>
              <a:buClr>
                <a:schemeClr val="lt1"/>
              </a:buClr>
              <a:buSzPts val="1700"/>
              <a:buFont typeface="Arial"/>
              <a:buChar char="•"/>
            </a:pPr>
            <a:r>
              <a:rPr lang="en-US" sz="1700">
                <a:solidFill>
                  <a:schemeClr val="lt1"/>
                </a:solidFill>
                <a:latin typeface="Calibri"/>
                <a:ea typeface="Calibri"/>
                <a:cs typeface="Calibri"/>
                <a:sym typeface="Calibri"/>
              </a:rPr>
              <a:t>One vs Rest (Logistic Regression)</a:t>
            </a:r>
            <a:endParaRPr/>
          </a:p>
          <a:p>
            <a:pPr indent="-228600" lvl="0" marL="342900" marR="0" rtl="0" algn="just">
              <a:lnSpc>
                <a:spcPct val="90000"/>
              </a:lnSpc>
              <a:spcBef>
                <a:spcPts val="600"/>
              </a:spcBef>
              <a:spcAft>
                <a:spcPts val="0"/>
              </a:spcAft>
              <a:buClr>
                <a:schemeClr val="lt1"/>
              </a:buClr>
              <a:buSzPts val="1700"/>
              <a:buFont typeface="Arial"/>
              <a:buChar char="•"/>
            </a:pPr>
            <a:r>
              <a:rPr lang="en-US" sz="1700">
                <a:solidFill>
                  <a:schemeClr val="lt1"/>
                </a:solidFill>
                <a:latin typeface="Calibri"/>
                <a:ea typeface="Calibri"/>
                <a:cs typeface="Calibri"/>
                <a:sym typeface="Calibri"/>
              </a:rPr>
              <a:t>Gradient Boosting</a:t>
            </a:r>
            <a:endParaRPr/>
          </a:p>
          <a:p>
            <a:pPr indent="-228600" lvl="0" marL="342900" marR="0" rtl="0" algn="just">
              <a:lnSpc>
                <a:spcPct val="90000"/>
              </a:lnSpc>
              <a:spcBef>
                <a:spcPts val="600"/>
              </a:spcBef>
              <a:spcAft>
                <a:spcPts val="0"/>
              </a:spcAft>
              <a:buClr>
                <a:schemeClr val="lt1"/>
              </a:buClr>
              <a:buSzPts val="1700"/>
              <a:buFont typeface="Arial"/>
              <a:buChar char="•"/>
            </a:pPr>
            <a:r>
              <a:rPr lang="en-US" sz="1700">
                <a:solidFill>
                  <a:schemeClr val="lt1"/>
                </a:solidFill>
                <a:latin typeface="Calibri"/>
                <a:ea typeface="Calibri"/>
                <a:cs typeface="Calibri"/>
                <a:sym typeface="Calibri"/>
              </a:rPr>
              <a:t>Cat Boost</a:t>
            </a:r>
            <a:endParaRPr/>
          </a:p>
          <a:p>
            <a:pPr indent="107950" lvl="0" marL="0" marR="0" rtl="0" algn="just">
              <a:lnSpc>
                <a:spcPct val="90000"/>
              </a:lnSpc>
              <a:spcBef>
                <a:spcPts val="600"/>
              </a:spcBef>
              <a:spcAft>
                <a:spcPts val="0"/>
              </a:spcAft>
              <a:buClr>
                <a:schemeClr val="dk1"/>
              </a:buClr>
              <a:buSzPts val="1700"/>
              <a:buFont typeface="Arial"/>
              <a:buNone/>
            </a:pPr>
            <a:r>
              <a:t/>
            </a:r>
            <a:endParaRPr sz="1700">
              <a:solidFill>
                <a:schemeClr val="lt1"/>
              </a:solidFill>
              <a:latin typeface="Calibri"/>
              <a:ea typeface="Calibri"/>
              <a:cs typeface="Calibri"/>
              <a:sym typeface="Calibri"/>
            </a:endParaRPr>
          </a:p>
          <a:p>
            <a:pPr indent="0" lvl="0" marL="0" marR="0" rtl="0" algn="just">
              <a:lnSpc>
                <a:spcPct val="90000"/>
              </a:lnSpc>
              <a:spcBef>
                <a:spcPts val="600"/>
              </a:spcBef>
              <a:spcAft>
                <a:spcPts val="0"/>
              </a:spcAft>
              <a:buClr>
                <a:schemeClr val="lt1"/>
              </a:buClr>
              <a:buSzPts val="1700"/>
              <a:buFont typeface="Arial"/>
              <a:buChar char="•"/>
            </a:pPr>
            <a:r>
              <a:rPr lang="en-US" sz="1700">
                <a:solidFill>
                  <a:schemeClr val="lt1"/>
                </a:solidFill>
                <a:latin typeface="Calibri"/>
                <a:ea typeface="Calibri"/>
                <a:cs typeface="Calibri"/>
                <a:sym typeface="Calibri"/>
              </a:rPr>
              <a:t>In summary, the choice of algorithm depends on the underlying data relationships in a specific problem. Random Forest and Gradient Boosting showcase versatility, effectively handling complex patterns, making them suitable for various tasks. </a:t>
            </a:r>
            <a:endParaRPr/>
          </a:p>
          <a:p>
            <a:pPr indent="0" lvl="0" marL="0" marR="0" rtl="0" algn="just">
              <a:lnSpc>
                <a:spcPct val="90000"/>
              </a:lnSpc>
              <a:spcBef>
                <a:spcPts val="600"/>
              </a:spcBef>
              <a:spcAft>
                <a:spcPts val="0"/>
              </a:spcAft>
              <a:buClr>
                <a:schemeClr val="lt1"/>
              </a:buClr>
              <a:buSzPts val="1700"/>
              <a:buFont typeface="Arial"/>
              <a:buChar char="•"/>
            </a:pPr>
            <a:r>
              <a:rPr lang="en-US" sz="1700">
                <a:solidFill>
                  <a:schemeClr val="lt1"/>
                </a:solidFill>
                <a:latin typeface="Calibri"/>
                <a:ea typeface="Calibri"/>
                <a:cs typeface="Calibri"/>
                <a:sym typeface="Calibri"/>
              </a:rPr>
              <a:t>KNN excels in identifying local structures and clusters. Cat Boost, similar to Random Forest and Gradient Boosting, is adept at managing intricate patterns and is particularly known for its robust handling of categorical features. </a:t>
            </a:r>
            <a:endParaRPr/>
          </a:p>
          <a:p>
            <a:pPr indent="0" lvl="0" marL="0" marR="0" rtl="0" algn="just">
              <a:lnSpc>
                <a:spcPct val="90000"/>
              </a:lnSpc>
              <a:spcBef>
                <a:spcPts val="600"/>
              </a:spcBef>
              <a:spcAft>
                <a:spcPts val="0"/>
              </a:spcAft>
              <a:buClr>
                <a:schemeClr val="lt1"/>
              </a:buClr>
              <a:buSzPts val="1700"/>
              <a:buFont typeface="Arial"/>
              <a:buChar char="•"/>
            </a:pPr>
            <a:r>
              <a:rPr lang="en-US" sz="1700">
                <a:solidFill>
                  <a:schemeClr val="lt1"/>
                </a:solidFill>
                <a:latin typeface="Calibri"/>
                <a:ea typeface="Calibri"/>
                <a:cs typeface="Calibri"/>
                <a:sym typeface="Calibri"/>
              </a:rPr>
              <a:t>On the other hand, One vs Rest Logistic Regression is a simpler option, well-suited for straightforward classification problems where interpretability is essential. When selecting the most appropriate algorithm, it's vital to consider your data's characteristics and the objectives of your analysis.</a:t>
            </a:r>
            <a:endParaRPr/>
          </a:p>
        </p:txBody>
      </p:sp>
      <p:sp>
        <p:nvSpPr>
          <p:cNvPr id="499" name="Google Shape;499;p23"/>
          <p:cNvSpPr txBox="1"/>
          <p:nvPr>
            <p:ph idx="12" type="sldNum"/>
          </p:nvPr>
        </p:nvSpPr>
        <p:spPr>
          <a:xfrm>
            <a:off x="8305255" y="6356350"/>
            <a:ext cx="3130933"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24"/>
          <p:cNvSpPr txBox="1"/>
          <p:nvPr>
            <p:ph type="title"/>
          </p:nvPr>
        </p:nvSpPr>
        <p:spPr>
          <a:xfrm>
            <a:off x="5868557" y="1138036"/>
            <a:ext cx="5444382" cy="14024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K-Nearest Neighbor</a:t>
            </a:r>
            <a:endParaRPr/>
          </a:p>
        </p:txBody>
      </p:sp>
      <p:pic>
        <p:nvPicPr>
          <p:cNvPr descr="Cubes connected with a red line" id="505" name="Google Shape;505;p24"/>
          <p:cNvPicPr preferRelativeResize="0"/>
          <p:nvPr/>
        </p:nvPicPr>
        <p:blipFill rotWithShape="1">
          <a:blip r:embed="rId3">
            <a:alphaModFix/>
          </a:blip>
          <a:srcRect b="-1" l="26796" r="15367" t="0"/>
          <a:stretch/>
        </p:blipFill>
        <p:spPr>
          <a:xfrm>
            <a:off x="-1" y="10"/>
            <a:ext cx="5151179" cy="6857990"/>
          </a:xfrm>
          <a:prstGeom prst="rect">
            <a:avLst/>
          </a:prstGeom>
          <a:noFill/>
          <a:ln>
            <a:noFill/>
          </a:ln>
        </p:spPr>
      </p:pic>
      <p:cxnSp>
        <p:nvCxnSpPr>
          <p:cNvPr id="506" name="Google Shape;506;p24"/>
          <p:cNvCxnSpPr/>
          <p:nvPr/>
        </p:nvCxnSpPr>
        <p:spPr>
          <a:xfrm>
            <a:off x="5971697" y="871146"/>
            <a:ext cx="736939" cy="0"/>
          </a:xfrm>
          <a:prstGeom prst="straightConnector1">
            <a:avLst/>
          </a:prstGeom>
          <a:noFill/>
          <a:ln cap="flat" cmpd="sng" w="57150">
            <a:solidFill>
              <a:schemeClr val="accent4"/>
            </a:solidFill>
            <a:prstDash val="solid"/>
            <a:miter lim="800000"/>
            <a:headEnd len="sm" w="sm" type="none"/>
            <a:tailEnd len="sm" w="sm" type="none"/>
          </a:ln>
        </p:spPr>
      </p:cxnSp>
      <p:sp>
        <p:nvSpPr>
          <p:cNvPr id="507" name="Google Shape;507;p24"/>
          <p:cNvSpPr txBox="1"/>
          <p:nvPr/>
        </p:nvSpPr>
        <p:spPr>
          <a:xfrm>
            <a:off x="5868557" y="2551176"/>
            <a:ext cx="5444382" cy="3591207"/>
          </a:xfrm>
          <a:prstGeom prst="rect">
            <a:avLst/>
          </a:prstGeom>
          <a:noFill/>
          <a:ln>
            <a:noFill/>
          </a:ln>
        </p:spPr>
        <p:txBody>
          <a:bodyPr anchorCtr="0" anchor="t" bIns="45700" lIns="91425" spcFirstLastPara="1" rIns="91425" wrap="square" tIns="45700">
            <a:normAutofit/>
          </a:bodyPr>
          <a:lstStyle/>
          <a:p>
            <a:pPr indent="101600" lvl="0" marL="0" marR="0" rtl="0" algn="l">
              <a:lnSpc>
                <a:spcPct val="90000"/>
              </a:lnSpc>
              <a:spcBef>
                <a:spcPts val="0"/>
              </a:spcBef>
              <a:spcAft>
                <a:spcPts val="0"/>
              </a:spcAft>
              <a:buClr>
                <a:schemeClr val="accent2"/>
              </a:buClr>
              <a:buSzPts val="1600"/>
              <a:buFont typeface="Arial"/>
              <a:buNone/>
            </a:pPr>
            <a:r>
              <a:t/>
            </a:r>
            <a:endParaRPr b="0" i="0"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rPr b="1" i="0" lang="en-US" sz="1600">
                <a:solidFill>
                  <a:schemeClr val="dk1"/>
                </a:solidFill>
                <a:latin typeface="Calibri"/>
                <a:ea typeface="Calibri"/>
                <a:cs typeface="Calibri"/>
                <a:sym typeface="Calibri"/>
              </a:rPr>
              <a:t>Strengths</a:t>
            </a:r>
            <a:r>
              <a:rPr b="0" i="0" lang="en-US" sz="1600">
                <a:solidFill>
                  <a:schemeClr val="dk1"/>
                </a:solidFill>
                <a:latin typeface="Calibri"/>
                <a:ea typeface="Calibri"/>
                <a:cs typeface="Calibri"/>
                <a:sym typeface="Calibri"/>
              </a:rPr>
              <a:t>:</a:t>
            </a:r>
            <a:endParaRPr/>
          </a:p>
          <a:p>
            <a:pPr indent="0" lvl="0" marL="0" marR="0" rtl="0" algn="l">
              <a:lnSpc>
                <a:spcPct val="90000"/>
              </a:lnSpc>
              <a:spcBef>
                <a:spcPts val="1000"/>
              </a:spcBef>
              <a:spcAft>
                <a:spcPts val="0"/>
              </a:spcAft>
              <a:buClr>
                <a:schemeClr val="accent2"/>
              </a:buClr>
              <a:buSzPts val="1600"/>
              <a:buFont typeface="Arial"/>
              <a:buChar char="•"/>
            </a:pPr>
            <a:r>
              <a:rPr b="0" i="0" lang="en-US" sz="1600">
                <a:solidFill>
                  <a:schemeClr val="dk1"/>
                </a:solidFill>
                <a:latin typeface="Calibri"/>
                <a:ea typeface="Calibri"/>
                <a:cs typeface="Calibri"/>
                <a:sym typeface="Calibri"/>
              </a:rPr>
              <a:t>Simple and intuitive.</a:t>
            </a:r>
            <a:endParaRPr/>
          </a:p>
          <a:p>
            <a:pPr indent="0" lvl="0" marL="0" marR="0" rtl="0" algn="l">
              <a:lnSpc>
                <a:spcPct val="90000"/>
              </a:lnSpc>
              <a:spcBef>
                <a:spcPts val="1000"/>
              </a:spcBef>
              <a:spcAft>
                <a:spcPts val="0"/>
              </a:spcAft>
              <a:buClr>
                <a:schemeClr val="accent2"/>
              </a:buClr>
              <a:buSzPts val="1600"/>
              <a:buFont typeface="Arial"/>
              <a:buChar char="•"/>
            </a:pPr>
            <a:r>
              <a:rPr b="0" i="0" lang="en-US" sz="1600">
                <a:solidFill>
                  <a:schemeClr val="dk1"/>
                </a:solidFill>
                <a:latin typeface="Calibri"/>
                <a:ea typeface="Calibri"/>
                <a:cs typeface="Calibri"/>
                <a:sym typeface="Calibri"/>
              </a:rPr>
              <a:t>Effective at capturing local patterns and clusters.</a:t>
            </a:r>
            <a:endParaRPr/>
          </a:p>
          <a:p>
            <a:pPr indent="0" lvl="0" marL="0" marR="0" rtl="0" algn="l">
              <a:lnSpc>
                <a:spcPct val="90000"/>
              </a:lnSpc>
              <a:spcBef>
                <a:spcPts val="1000"/>
              </a:spcBef>
              <a:spcAft>
                <a:spcPts val="0"/>
              </a:spcAft>
              <a:buClr>
                <a:schemeClr val="accent2"/>
              </a:buClr>
              <a:buSzPts val="1600"/>
              <a:buFont typeface="Arial"/>
              <a:buChar char="•"/>
            </a:pPr>
            <a:r>
              <a:rPr b="0" i="0" lang="en-US" sz="1600">
                <a:solidFill>
                  <a:schemeClr val="dk1"/>
                </a:solidFill>
                <a:latin typeface="Calibri"/>
                <a:ea typeface="Calibri"/>
                <a:cs typeface="Calibri"/>
                <a:sym typeface="Calibri"/>
              </a:rPr>
              <a:t>Non-parametric, making it versatile for various data types.</a:t>
            </a:r>
            <a:endParaRPr/>
          </a:p>
          <a:p>
            <a:pPr indent="101600" lvl="0" marL="0" marR="0" rtl="0" algn="l">
              <a:lnSpc>
                <a:spcPct val="90000"/>
              </a:lnSpc>
              <a:spcBef>
                <a:spcPts val="1000"/>
              </a:spcBef>
              <a:spcAft>
                <a:spcPts val="0"/>
              </a:spcAft>
              <a:buClr>
                <a:schemeClr val="accent2"/>
              </a:buClr>
              <a:buSzPts val="1600"/>
              <a:buFont typeface="Arial"/>
              <a:buNone/>
            </a:pPr>
            <a:r>
              <a:t/>
            </a:r>
            <a:endParaRPr b="1" i="0" sz="16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rPr b="1" i="0" lang="en-US" sz="1600">
                <a:solidFill>
                  <a:schemeClr val="dk1"/>
                </a:solidFill>
                <a:latin typeface="Calibri"/>
                <a:ea typeface="Calibri"/>
                <a:cs typeface="Calibri"/>
                <a:sym typeface="Calibri"/>
              </a:rPr>
              <a:t>Applications</a:t>
            </a:r>
            <a:r>
              <a:rPr b="0" i="0" lang="en-US" sz="1600">
                <a:solidFill>
                  <a:schemeClr val="dk1"/>
                </a:solidFill>
                <a:latin typeface="Calibri"/>
                <a:ea typeface="Calibri"/>
                <a:cs typeface="Calibri"/>
                <a:sym typeface="Calibri"/>
              </a:rPr>
              <a:t>:</a:t>
            </a:r>
            <a:endParaRPr/>
          </a:p>
          <a:p>
            <a:pPr indent="0" lvl="0" marL="0" marR="0" rtl="0" algn="l">
              <a:lnSpc>
                <a:spcPct val="90000"/>
              </a:lnSpc>
              <a:spcBef>
                <a:spcPts val="1000"/>
              </a:spcBef>
              <a:spcAft>
                <a:spcPts val="0"/>
              </a:spcAft>
              <a:buClr>
                <a:schemeClr val="accent2"/>
              </a:buClr>
              <a:buSzPts val="1600"/>
              <a:buFont typeface="Arial"/>
              <a:buChar char="•"/>
            </a:pPr>
            <a:r>
              <a:rPr b="0" i="0" lang="en-US" sz="1600">
                <a:solidFill>
                  <a:schemeClr val="dk1"/>
                </a:solidFill>
                <a:latin typeface="Calibri"/>
                <a:ea typeface="Calibri"/>
                <a:cs typeface="Calibri"/>
                <a:sym typeface="Calibri"/>
              </a:rPr>
              <a:t>Ideal for tasks with well-defined clusters or neighborhoods.</a:t>
            </a:r>
            <a:endParaRPr/>
          </a:p>
          <a:p>
            <a:pPr indent="0" lvl="0" marL="0" marR="0" rtl="0" algn="l">
              <a:lnSpc>
                <a:spcPct val="90000"/>
              </a:lnSpc>
              <a:spcBef>
                <a:spcPts val="1000"/>
              </a:spcBef>
              <a:spcAft>
                <a:spcPts val="0"/>
              </a:spcAft>
              <a:buClr>
                <a:schemeClr val="accent2"/>
              </a:buClr>
              <a:buSzPts val="1600"/>
              <a:buFont typeface="Arial"/>
              <a:buChar char="•"/>
            </a:pPr>
            <a:r>
              <a:rPr b="0" i="0" lang="en-US" sz="1600">
                <a:solidFill>
                  <a:schemeClr val="dk1"/>
                </a:solidFill>
                <a:latin typeface="Calibri"/>
                <a:ea typeface="Calibri"/>
                <a:cs typeface="Calibri"/>
                <a:sym typeface="Calibri"/>
              </a:rPr>
              <a:t>Works well when data has a clear spatial or proximity-based structure.</a:t>
            </a:r>
            <a:endParaRPr/>
          </a:p>
          <a:p>
            <a:pPr indent="101600" lvl="0" marL="0" marR="0" rtl="0" algn="l">
              <a:lnSpc>
                <a:spcPct val="90000"/>
              </a:lnSpc>
              <a:spcBef>
                <a:spcPts val="1000"/>
              </a:spcBef>
              <a:spcAft>
                <a:spcPts val="0"/>
              </a:spcAft>
              <a:buClr>
                <a:schemeClr val="accent2"/>
              </a:buClr>
              <a:buSzPts val="1600"/>
              <a:buFont typeface="Arial"/>
              <a:buNone/>
            </a:pPr>
            <a:r>
              <a:t/>
            </a:r>
            <a:endParaRPr sz="1600">
              <a:solidFill>
                <a:schemeClr val="dk1"/>
              </a:solidFill>
              <a:latin typeface="Calibri"/>
              <a:ea typeface="Calibri"/>
              <a:cs typeface="Calibri"/>
              <a:sym typeface="Calibri"/>
            </a:endParaRPr>
          </a:p>
        </p:txBody>
      </p:sp>
      <p:sp>
        <p:nvSpPr>
          <p:cNvPr id="508" name="Google Shape;50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7F7F7F"/>
                </a:solidFill>
                <a:latin typeface="Calibri"/>
                <a:ea typeface="Calibri"/>
                <a:cs typeface="Calibri"/>
                <a:sym typeface="Calibri"/>
              </a:rPr>
              <a:t>‹#›</a:t>
            </a:fld>
            <a:endParaRPr>
              <a:solidFill>
                <a:srgbClr val="7F7F7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 name="Shape 512"/>
        <p:cNvGrpSpPr/>
        <p:nvPr/>
      </p:nvGrpSpPr>
      <p:grpSpPr>
        <a:xfrm>
          <a:off x="0" y="0"/>
          <a:ext cx="0" cy="0"/>
          <a:chOff x="0" y="0"/>
          <a:chExt cx="0" cy="0"/>
        </a:xfrm>
      </p:grpSpPr>
      <p:sp>
        <p:nvSpPr>
          <p:cNvPr id="513" name="Google Shape;513;p2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25"/>
          <p:cNvSpPr txBox="1"/>
          <p:nvPr>
            <p:ph type="title"/>
          </p:nvPr>
        </p:nvSpPr>
        <p:spPr>
          <a:xfrm>
            <a:off x="638881" y="457200"/>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b="1" lang="en-US" sz="6600"/>
              <a:t>K-Nearest Neighbor</a:t>
            </a:r>
            <a:endParaRPr/>
          </a:p>
        </p:txBody>
      </p:sp>
      <p:sp>
        <p:nvSpPr>
          <p:cNvPr id="515" name="Google Shape;515;p25"/>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omputer&#10;&#10;Description automatically generated" id="516" name="Google Shape;516;p25"/>
          <p:cNvPicPr preferRelativeResize="0"/>
          <p:nvPr/>
        </p:nvPicPr>
        <p:blipFill rotWithShape="1">
          <a:blip r:embed="rId3">
            <a:alphaModFix/>
          </a:blip>
          <a:srcRect b="0" l="0" r="0" t="0"/>
          <a:stretch/>
        </p:blipFill>
        <p:spPr>
          <a:xfrm>
            <a:off x="1193852" y="2642616"/>
            <a:ext cx="3866792" cy="3605784"/>
          </a:xfrm>
          <a:prstGeom prst="rect">
            <a:avLst/>
          </a:prstGeom>
          <a:noFill/>
          <a:ln>
            <a:noFill/>
          </a:ln>
        </p:spPr>
      </p:pic>
      <p:pic>
        <p:nvPicPr>
          <p:cNvPr descr="A diagram of a line graph&#10;&#10;Description automatically generated" id="517" name="Google Shape;517;p25"/>
          <p:cNvPicPr preferRelativeResize="0"/>
          <p:nvPr/>
        </p:nvPicPr>
        <p:blipFill rotWithShape="1">
          <a:blip r:embed="rId4">
            <a:alphaModFix/>
          </a:blip>
          <a:srcRect b="0" l="0" r="0" t="0"/>
          <a:stretch/>
        </p:blipFill>
        <p:spPr>
          <a:xfrm>
            <a:off x="6757689" y="2642616"/>
            <a:ext cx="4608029" cy="3605784"/>
          </a:xfrm>
          <a:prstGeom prst="rect">
            <a:avLst/>
          </a:prstGeom>
          <a:noFill/>
          <a:ln>
            <a:noFill/>
          </a:ln>
        </p:spPr>
      </p:pic>
      <p:sp>
        <p:nvSpPr>
          <p:cNvPr id="518" name="Google Shape;51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2" name="Shape 522"/>
        <p:cNvGrpSpPr/>
        <p:nvPr/>
      </p:nvGrpSpPr>
      <p:grpSpPr>
        <a:xfrm>
          <a:off x="0" y="0"/>
          <a:ext cx="0" cy="0"/>
          <a:chOff x="0" y="0"/>
          <a:chExt cx="0" cy="0"/>
        </a:xfrm>
      </p:grpSpPr>
      <p:sp>
        <p:nvSpPr>
          <p:cNvPr id="523" name="Google Shape;523;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een trees in the forest" id="524" name="Google Shape;524;p26"/>
          <p:cNvPicPr preferRelativeResize="0"/>
          <p:nvPr/>
        </p:nvPicPr>
        <p:blipFill rotWithShape="1">
          <a:blip r:embed="rId3">
            <a:alphaModFix/>
          </a:blip>
          <a:srcRect b="0" l="10514" r="22897" t="0"/>
          <a:stretch/>
        </p:blipFill>
        <p:spPr>
          <a:xfrm>
            <a:off x="6103027" y="10"/>
            <a:ext cx="6088971" cy="6857990"/>
          </a:xfrm>
          <a:prstGeom prst="rect">
            <a:avLst/>
          </a:prstGeom>
          <a:noFill/>
          <a:ln>
            <a:noFill/>
          </a:ln>
        </p:spPr>
      </p:pic>
      <p:sp>
        <p:nvSpPr>
          <p:cNvPr id="525" name="Google Shape;525;p26"/>
          <p:cNvSpPr/>
          <p:nvPr/>
        </p:nvSpPr>
        <p:spPr>
          <a:xfrm>
            <a:off x="0" y="0"/>
            <a:ext cx="6103025" cy="6858000"/>
          </a:xfrm>
          <a:prstGeom prst="rect">
            <a:avLst/>
          </a:prstGeom>
          <a:solidFill>
            <a:schemeClr val="lt1"/>
          </a:solidFill>
          <a:ln>
            <a:noFill/>
          </a:ln>
          <a:effectLst>
            <a:outerShdw blurRad="889000" sx="90000" rotWithShape="0" algn="t" dir="21540000" dist="406400" sy="9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26"/>
          <p:cNvSpPr/>
          <p:nvPr/>
        </p:nvSpPr>
        <p:spPr>
          <a:xfrm>
            <a:off x="0" y="0"/>
            <a:ext cx="6103025" cy="2285995"/>
          </a:xfrm>
          <a:prstGeom prst="rect">
            <a:avLst/>
          </a:prstGeom>
          <a:solidFill>
            <a:schemeClr val="lt1"/>
          </a:solidFill>
          <a:ln>
            <a:noFill/>
          </a:ln>
          <a:effectLst>
            <a:outerShdw blurRad="254000" sx="92000" rotWithShape="0" algn="t" dir="5460000" dist="127000" sy="9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26"/>
          <p:cNvSpPr txBox="1"/>
          <p:nvPr>
            <p:ph type="title"/>
          </p:nvPr>
        </p:nvSpPr>
        <p:spPr>
          <a:xfrm>
            <a:off x="761801" y="328512"/>
            <a:ext cx="4778387" cy="16289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en-US" sz="4000"/>
              <a:t>Random Forest</a:t>
            </a:r>
            <a:endParaRPr/>
          </a:p>
        </p:txBody>
      </p:sp>
      <p:sp>
        <p:nvSpPr>
          <p:cNvPr id="528" name="Google Shape;528;p26"/>
          <p:cNvSpPr txBox="1"/>
          <p:nvPr/>
        </p:nvSpPr>
        <p:spPr>
          <a:xfrm>
            <a:off x="761801" y="2884929"/>
            <a:ext cx="4659756" cy="3374137"/>
          </a:xfrm>
          <a:prstGeom prst="rect">
            <a:avLst/>
          </a:prstGeom>
          <a:noFill/>
          <a:ln>
            <a:noFill/>
          </a:ln>
        </p:spPr>
        <p:txBody>
          <a:bodyPr anchorCtr="0" anchor="ctr" bIns="45700" lIns="91425" spcFirstLastPara="1" rIns="91425" wrap="square" tIns="45700">
            <a:normAutofit/>
          </a:bodyPr>
          <a:lstStyle/>
          <a:p>
            <a:pPr indent="82550" lvl="0" marL="0" marR="0" rtl="0" algn="l">
              <a:lnSpc>
                <a:spcPct val="90000"/>
              </a:lnSpc>
              <a:spcBef>
                <a:spcPts val="0"/>
              </a:spcBef>
              <a:spcAft>
                <a:spcPts val="0"/>
              </a:spcAft>
              <a:buClr>
                <a:schemeClr val="accent2"/>
              </a:buClr>
              <a:buSzPts val="1300"/>
              <a:buFont typeface="Arial"/>
              <a:buNone/>
            </a:pPr>
            <a:r>
              <a:t/>
            </a:r>
            <a:endParaRPr b="0" i="0" sz="13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rPr b="1" i="0" lang="en-US" sz="1300">
                <a:solidFill>
                  <a:schemeClr val="dk1"/>
                </a:solidFill>
                <a:latin typeface="Calibri"/>
                <a:ea typeface="Calibri"/>
                <a:cs typeface="Calibri"/>
                <a:sym typeface="Calibri"/>
              </a:rPr>
              <a:t>Strengths</a:t>
            </a:r>
            <a:r>
              <a:rPr b="0" i="0" lang="en-US" sz="1300">
                <a:solidFill>
                  <a:schemeClr val="dk1"/>
                </a:solidFill>
                <a:latin typeface="Calibri"/>
                <a:ea typeface="Calibri"/>
                <a:cs typeface="Calibri"/>
                <a:sym typeface="Calibri"/>
              </a:rPr>
              <a:t>:</a:t>
            </a:r>
            <a:endParaRPr/>
          </a:p>
          <a:p>
            <a:pPr indent="0" lvl="0" marL="0" marR="0" rtl="0" algn="l">
              <a:lnSpc>
                <a:spcPct val="90000"/>
              </a:lnSpc>
              <a:spcBef>
                <a:spcPts val="1000"/>
              </a:spcBef>
              <a:spcAft>
                <a:spcPts val="0"/>
              </a:spcAft>
              <a:buClr>
                <a:schemeClr val="accent2"/>
              </a:buClr>
              <a:buSzPts val="1300"/>
              <a:buFont typeface="Arial"/>
              <a:buChar char="•"/>
            </a:pPr>
            <a:r>
              <a:rPr b="0" i="0" lang="en-US" sz="1300">
                <a:solidFill>
                  <a:schemeClr val="dk1"/>
                </a:solidFill>
                <a:latin typeface="Calibri"/>
                <a:ea typeface="Calibri"/>
                <a:cs typeface="Calibri"/>
                <a:sym typeface="Calibri"/>
              </a:rPr>
              <a:t>Effective at capturing complex relationships in the data.</a:t>
            </a:r>
            <a:endParaRPr/>
          </a:p>
          <a:p>
            <a:pPr indent="0" lvl="0" marL="0" marR="0" rtl="0" algn="l">
              <a:lnSpc>
                <a:spcPct val="90000"/>
              </a:lnSpc>
              <a:spcBef>
                <a:spcPts val="1000"/>
              </a:spcBef>
              <a:spcAft>
                <a:spcPts val="0"/>
              </a:spcAft>
              <a:buClr>
                <a:schemeClr val="accent2"/>
              </a:buClr>
              <a:buSzPts val="1300"/>
              <a:buFont typeface="Arial"/>
              <a:buChar char="•"/>
            </a:pPr>
            <a:r>
              <a:rPr b="0" i="0" lang="en-US" sz="1300">
                <a:solidFill>
                  <a:schemeClr val="dk1"/>
                </a:solidFill>
                <a:latin typeface="Calibri"/>
                <a:ea typeface="Calibri"/>
                <a:cs typeface="Calibri"/>
                <a:sym typeface="Calibri"/>
              </a:rPr>
              <a:t>Robust against overfitting.</a:t>
            </a:r>
            <a:endParaRPr/>
          </a:p>
          <a:p>
            <a:pPr indent="0" lvl="0" marL="0" marR="0" rtl="0" algn="l">
              <a:lnSpc>
                <a:spcPct val="90000"/>
              </a:lnSpc>
              <a:spcBef>
                <a:spcPts val="1000"/>
              </a:spcBef>
              <a:spcAft>
                <a:spcPts val="0"/>
              </a:spcAft>
              <a:buClr>
                <a:schemeClr val="accent2"/>
              </a:buClr>
              <a:buSzPts val="1300"/>
              <a:buFont typeface="Arial"/>
              <a:buChar char="•"/>
            </a:pPr>
            <a:r>
              <a:rPr b="0" i="0" lang="en-US" sz="1300">
                <a:solidFill>
                  <a:schemeClr val="dk1"/>
                </a:solidFill>
                <a:latin typeface="Calibri"/>
                <a:ea typeface="Calibri"/>
                <a:cs typeface="Calibri"/>
                <a:sym typeface="Calibri"/>
              </a:rPr>
              <a:t>Suitable for both classification and regression tasks.</a:t>
            </a:r>
            <a:endParaRPr/>
          </a:p>
          <a:p>
            <a:pPr indent="0" lvl="0" marL="0" marR="0" rtl="0" algn="l">
              <a:lnSpc>
                <a:spcPct val="90000"/>
              </a:lnSpc>
              <a:spcBef>
                <a:spcPts val="1000"/>
              </a:spcBef>
              <a:spcAft>
                <a:spcPts val="0"/>
              </a:spcAft>
              <a:buClr>
                <a:schemeClr val="accent2"/>
              </a:buClr>
              <a:buSzPts val="1300"/>
              <a:buFont typeface="Arial"/>
              <a:buChar char="•"/>
            </a:pPr>
            <a:r>
              <a:rPr b="0" i="0" lang="en-US" sz="1300">
                <a:solidFill>
                  <a:schemeClr val="dk1"/>
                </a:solidFill>
                <a:latin typeface="Calibri"/>
                <a:ea typeface="Calibri"/>
                <a:cs typeface="Calibri"/>
                <a:sym typeface="Calibri"/>
              </a:rPr>
              <a:t>Can handle many features.</a:t>
            </a:r>
            <a:endParaRPr/>
          </a:p>
          <a:p>
            <a:pPr indent="82550" lvl="0" marL="0" marR="0" rtl="0" algn="l">
              <a:lnSpc>
                <a:spcPct val="90000"/>
              </a:lnSpc>
              <a:spcBef>
                <a:spcPts val="1000"/>
              </a:spcBef>
              <a:spcAft>
                <a:spcPts val="0"/>
              </a:spcAft>
              <a:buClr>
                <a:schemeClr val="accent2"/>
              </a:buClr>
              <a:buSzPts val="1300"/>
              <a:buFont typeface="Arial"/>
              <a:buNone/>
            </a:pPr>
            <a:r>
              <a:t/>
            </a:r>
            <a:endParaRPr b="1" i="0" sz="13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rPr b="1" i="0" lang="en-US" sz="1300">
                <a:solidFill>
                  <a:schemeClr val="dk1"/>
                </a:solidFill>
                <a:latin typeface="Calibri"/>
                <a:ea typeface="Calibri"/>
                <a:cs typeface="Calibri"/>
                <a:sym typeface="Calibri"/>
              </a:rPr>
              <a:t>Applications</a:t>
            </a:r>
            <a:r>
              <a:rPr b="0" i="0" lang="en-US" sz="1300">
                <a:solidFill>
                  <a:schemeClr val="dk1"/>
                </a:solidFill>
                <a:latin typeface="Calibri"/>
                <a:ea typeface="Calibri"/>
                <a:cs typeface="Calibri"/>
                <a:sym typeface="Calibri"/>
              </a:rPr>
              <a:t>:</a:t>
            </a:r>
            <a:endParaRPr/>
          </a:p>
          <a:p>
            <a:pPr indent="0" lvl="0" marL="0" marR="0" rtl="0" algn="l">
              <a:lnSpc>
                <a:spcPct val="90000"/>
              </a:lnSpc>
              <a:spcBef>
                <a:spcPts val="1000"/>
              </a:spcBef>
              <a:spcAft>
                <a:spcPts val="0"/>
              </a:spcAft>
              <a:buClr>
                <a:schemeClr val="accent2"/>
              </a:buClr>
              <a:buSzPts val="1300"/>
              <a:buFont typeface="Arial"/>
              <a:buChar char="•"/>
            </a:pPr>
            <a:r>
              <a:rPr b="0" i="0" lang="en-US" sz="1300">
                <a:solidFill>
                  <a:schemeClr val="dk1"/>
                </a:solidFill>
                <a:latin typeface="Calibri"/>
                <a:ea typeface="Calibri"/>
                <a:cs typeface="Calibri"/>
                <a:sym typeface="Calibri"/>
              </a:rPr>
              <a:t>Used when high predictive accuracy is needed.</a:t>
            </a:r>
            <a:endParaRPr/>
          </a:p>
          <a:p>
            <a:pPr indent="0" lvl="0" marL="0" marR="0" rtl="0" algn="l">
              <a:lnSpc>
                <a:spcPct val="90000"/>
              </a:lnSpc>
              <a:spcBef>
                <a:spcPts val="1000"/>
              </a:spcBef>
              <a:spcAft>
                <a:spcPts val="0"/>
              </a:spcAft>
              <a:buClr>
                <a:schemeClr val="accent2"/>
              </a:buClr>
              <a:buSzPts val="1300"/>
              <a:buFont typeface="Arial"/>
              <a:buChar char="•"/>
            </a:pPr>
            <a:r>
              <a:rPr b="0" i="0" lang="en-US" sz="1300">
                <a:solidFill>
                  <a:schemeClr val="dk1"/>
                </a:solidFill>
                <a:latin typeface="Calibri"/>
                <a:ea typeface="Calibri"/>
                <a:cs typeface="Calibri"/>
                <a:sym typeface="Calibri"/>
              </a:rPr>
              <a:t>Suitable for tasks with complex, non-linear data relationships.</a:t>
            </a:r>
            <a:endParaRPr/>
          </a:p>
          <a:p>
            <a:pPr indent="0" lvl="0" marL="0" marR="0" rtl="0" algn="l">
              <a:lnSpc>
                <a:spcPct val="90000"/>
              </a:lnSpc>
              <a:spcBef>
                <a:spcPts val="1000"/>
              </a:spcBef>
              <a:spcAft>
                <a:spcPts val="0"/>
              </a:spcAft>
              <a:buClr>
                <a:schemeClr val="accent2"/>
              </a:buClr>
              <a:buSzPts val="1300"/>
              <a:buFont typeface="Arial"/>
              <a:buChar char="•"/>
            </a:pPr>
            <a:r>
              <a:rPr b="0" i="0" lang="en-US" sz="1300">
                <a:solidFill>
                  <a:schemeClr val="dk1"/>
                </a:solidFill>
                <a:latin typeface="Calibri"/>
                <a:ea typeface="Calibri"/>
                <a:cs typeface="Calibri"/>
                <a:sym typeface="Calibri"/>
              </a:rPr>
              <a:t>Useful for feature importance analysis.</a:t>
            </a:r>
            <a:endParaRPr/>
          </a:p>
          <a:p>
            <a:pPr indent="82550" lvl="0" marL="0" marR="0" rtl="0" algn="l">
              <a:lnSpc>
                <a:spcPct val="90000"/>
              </a:lnSpc>
              <a:spcBef>
                <a:spcPts val="1000"/>
              </a:spcBef>
              <a:spcAft>
                <a:spcPts val="0"/>
              </a:spcAft>
              <a:buClr>
                <a:schemeClr val="accent2"/>
              </a:buClr>
              <a:buSzPts val="1300"/>
              <a:buFont typeface="Arial"/>
              <a:buNone/>
            </a:pPr>
            <a:r>
              <a:t/>
            </a:r>
            <a:endParaRPr sz="1300">
              <a:solidFill>
                <a:schemeClr val="dk1"/>
              </a:solidFill>
              <a:latin typeface="Calibri"/>
              <a:ea typeface="Calibri"/>
              <a:cs typeface="Calibri"/>
              <a:sym typeface="Calibri"/>
            </a:endParaRPr>
          </a:p>
        </p:txBody>
      </p:sp>
      <p:sp>
        <p:nvSpPr>
          <p:cNvPr id="529" name="Google Shape;529;p26"/>
          <p:cNvSpPr txBox="1"/>
          <p:nvPr>
            <p:ph idx="12" type="sldNum"/>
          </p:nvPr>
        </p:nvSpPr>
        <p:spPr>
          <a:xfrm>
            <a:off x="10515600" y="6356350"/>
            <a:ext cx="1462825"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3" name="Shape 533"/>
        <p:cNvGrpSpPr/>
        <p:nvPr/>
      </p:nvGrpSpPr>
      <p:grpSpPr>
        <a:xfrm>
          <a:off x="0" y="0"/>
          <a:ext cx="0" cy="0"/>
          <a:chOff x="0" y="0"/>
          <a:chExt cx="0" cy="0"/>
        </a:xfrm>
      </p:grpSpPr>
      <p:sp>
        <p:nvSpPr>
          <p:cNvPr id="534" name="Google Shape;534;p2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27"/>
          <p:cNvSpPr txBox="1"/>
          <p:nvPr>
            <p:ph type="title"/>
          </p:nvPr>
        </p:nvSpPr>
        <p:spPr>
          <a:xfrm>
            <a:off x="638881" y="457200"/>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lang="en-US" sz="6600"/>
              <a:t>Random Forest</a:t>
            </a:r>
            <a:endParaRPr b="1" sz="6600"/>
          </a:p>
        </p:txBody>
      </p:sp>
      <p:sp>
        <p:nvSpPr>
          <p:cNvPr id="536" name="Google Shape;536;p27"/>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37" name="Google Shape;537;p27"/>
          <p:cNvPicPr preferRelativeResize="0"/>
          <p:nvPr/>
        </p:nvPicPr>
        <p:blipFill rotWithShape="1">
          <a:blip r:embed="rId3">
            <a:alphaModFix/>
          </a:blip>
          <a:srcRect b="0" l="0" r="0" t="0"/>
          <a:stretch/>
        </p:blipFill>
        <p:spPr>
          <a:xfrm>
            <a:off x="1219426" y="2642616"/>
            <a:ext cx="3815643" cy="3605784"/>
          </a:xfrm>
          <a:prstGeom prst="rect">
            <a:avLst/>
          </a:prstGeom>
          <a:noFill/>
          <a:ln>
            <a:noFill/>
          </a:ln>
        </p:spPr>
      </p:pic>
      <p:pic>
        <p:nvPicPr>
          <p:cNvPr descr="A graph of a function&#10;&#10;Description automatically generated with medium confidence" id="538" name="Google Shape;538;p27"/>
          <p:cNvPicPr preferRelativeResize="0"/>
          <p:nvPr/>
        </p:nvPicPr>
        <p:blipFill rotWithShape="1">
          <a:blip r:embed="rId4">
            <a:alphaModFix/>
          </a:blip>
          <a:srcRect b="0" l="0" r="0" t="0"/>
          <a:stretch/>
        </p:blipFill>
        <p:spPr>
          <a:xfrm>
            <a:off x="6772317" y="2642616"/>
            <a:ext cx="4578773" cy="3605784"/>
          </a:xfrm>
          <a:prstGeom prst="rect">
            <a:avLst/>
          </a:prstGeom>
          <a:noFill/>
          <a:ln>
            <a:noFill/>
          </a:ln>
        </p:spPr>
      </p:pic>
      <p:sp>
        <p:nvSpPr>
          <p:cNvPr id="539" name="Google Shape;53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3" name="Shape 543"/>
        <p:cNvGrpSpPr/>
        <p:nvPr/>
      </p:nvGrpSpPr>
      <p:grpSpPr>
        <a:xfrm>
          <a:off x="0" y="0"/>
          <a:ext cx="0" cy="0"/>
          <a:chOff x="0" y="0"/>
          <a:chExt cx="0" cy="0"/>
        </a:xfrm>
      </p:grpSpPr>
      <p:sp>
        <p:nvSpPr>
          <p:cNvPr id="544" name="Google Shape;544;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45" name="Google Shape;545;p28"/>
          <p:cNvGrpSpPr/>
          <p:nvPr/>
        </p:nvGrpSpPr>
        <p:grpSpPr>
          <a:xfrm>
            <a:off x="0" y="0"/>
            <a:ext cx="12192000" cy="6858000"/>
            <a:chOff x="0" y="0"/>
            <a:chExt cx="12192000" cy="6858000"/>
          </a:xfrm>
        </p:grpSpPr>
        <p:sp>
          <p:nvSpPr>
            <p:cNvPr id="546" name="Google Shape;546;p28"/>
            <p:cNvSpPr/>
            <p:nvPr/>
          </p:nvSpPr>
          <p:spPr>
            <a:xfrm>
              <a:off x="0" y="0"/>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28"/>
            <p:cNvSpPr/>
            <p:nvPr/>
          </p:nvSpPr>
          <p:spPr>
            <a:xfrm>
              <a:off x="0" y="0"/>
              <a:ext cx="12192000" cy="6858000"/>
            </a:xfrm>
            <a:prstGeom prst="rect">
              <a:avLst/>
            </a:prstGeom>
            <a:solidFill>
              <a:srgbClr val="BF9000">
                <a:alpha val="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8" name="Google Shape;548;p28"/>
          <p:cNvSpPr txBox="1"/>
          <p:nvPr>
            <p:ph type="title"/>
          </p:nvPr>
        </p:nvSpPr>
        <p:spPr>
          <a:xfrm>
            <a:off x="550863" y="365125"/>
            <a:ext cx="1109027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en-US" sz="4000">
                <a:latin typeface="Calibri"/>
                <a:ea typeface="Calibri"/>
                <a:cs typeface="Calibri"/>
                <a:sym typeface="Calibri"/>
              </a:rPr>
              <a:t>One vs Rest (Logistic Regression)</a:t>
            </a:r>
            <a:endParaRPr/>
          </a:p>
        </p:txBody>
      </p:sp>
      <p:sp>
        <p:nvSpPr>
          <p:cNvPr id="549" name="Google Shape;549;p28"/>
          <p:cNvSpPr txBox="1"/>
          <p:nvPr>
            <p:ph idx="12" type="sldNum"/>
          </p:nvPr>
        </p:nvSpPr>
        <p:spPr>
          <a:xfrm rot="5400000">
            <a:off x="9033635" y="3148837"/>
            <a:ext cx="5768976" cy="550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sz="1000"/>
              <a:t>‹#›</a:t>
            </a:fld>
            <a:endParaRPr sz="1000"/>
          </a:p>
        </p:txBody>
      </p:sp>
      <p:grpSp>
        <p:nvGrpSpPr>
          <p:cNvPr id="550" name="Google Shape;550;p28"/>
          <p:cNvGrpSpPr/>
          <p:nvPr/>
        </p:nvGrpSpPr>
        <p:grpSpPr>
          <a:xfrm>
            <a:off x="1396413" y="2445865"/>
            <a:ext cx="9396000" cy="3533133"/>
            <a:chOff x="848725" y="312265"/>
            <a:chExt cx="9396000" cy="3533133"/>
          </a:xfrm>
        </p:grpSpPr>
        <p:sp>
          <p:nvSpPr>
            <p:cNvPr id="551" name="Google Shape;551;p28"/>
            <p:cNvSpPr/>
            <p:nvPr/>
          </p:nvSpPr>
          <p:spPr>
            <a:xfrm>
              <a:off x="848725" y="312265"/>
              <a:ext cx="1512000" cy="1512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848725" y="1976189"/>
              <a:ext cx="4320000" cy="6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txBox="1"/>
            <p:nvPr/>
          </p:nvSpPr>
          <p:spPr>
            <a:xfrm>
              <a:off x="848725" y="1976189"/>
              <a:ext cx="4320000" cy="64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a:solidFill>
                    <a:schemeClr val="dk1"/>
                  </a:solidFill>
                  <a:latin typeface="Calibri"/>
                  <a:ea typeface="Calibri"/>
                  <a:cs typeface="Calibri"/>
                  <a:sym typeface="Calibri"/>
                </a:rPr>
                <a:t>Strengths</a:t>
              </a:r>
              <a:r>
                <a:rPr b="0" i="0"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sp>
          <p:nvSpPr>
            <p:cNvPr id="554" name="Google Shape;554;p28"/>
            <p:cNvSpPr/>
            <p:nvPr/>
          </p:nvSpPr>
          <p:spPr>
            <a:xfrm>
              <a:off x="848725" y="2694852"/>
              <a:ext cx="4320000" cy="115054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txBox="1"/>
            <p:nvPr/>
          </p:nvSpPr>
          <p:spPr>
            <a:xfrm>
              <a:off x="848725" y="2694852"/>
              <a:ext cx="4320000" cy="115054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Calibri"/>
                <a:buNone/>
              </a:pPr>
              <a:r>
                <a:rPr b="0" i="0" lang="en-US" sz="1700">
                  <a:solidFill>
                    <a:schemeClr val="dk1"/>
                  </a:solidFill>
                  <a:latin typeface="Calibri"/>
                  <a:ea typeface="Calibri"/>
                  <a:cs typeface="Calibri"/>
                  <a:sym typeface="Calibri"/>
                </a:rPr>
                <a:t>Simple and interpretable.</a:t>
              </a:r>
              <a:endParaRPr sz="1700">
                <a:solidFill>
                  <a:schemeClr val="dk1"/>
                </a:solidFill>
                <a:latin typeface="Calibri"/>
                <a:ea typeface="Calibri"/>
                <a:cs typeface="Calibri"/>
                <a:sym typeface="Calibri"/>
              </a:endParaRPr>
            </a:p>
            <a:p>
              <a:pPr indent="0" lvl="0" marL="0" marR="0" rtl="0" algn="l">
                <a:lnSpc>
                  <a:spcPct val="100000"/>
                </a:lnSpc>
                <a:spcBef>
                  <a:spcPts val="595"/>
                </a:spcBef>
                <a:spcAft>
                  <a:spcPts val="0"/>
                </a:spcAft>
                <a:buClr>
                  <a:schemeClr val="dk1"/>
                </a:buClr>
                <a:buSzPts val="1700"/>
                <a:buFont typeface="Calibri"/>
                <a:buNone/>
              </a:pPr>
              <a:r>
                <a:rPr b="0" i="0" lang="en-US" sz="1700">
                  <a:solidFill>
                    <a:schemeClr val="dk1"/>
                  </a:solidFill>
                  <a:latin typeface="Calibri"/>
                  <a:ea typeface="Calibri"/>
                  <a:cs typeface="Calibri"/>
                  <a:sym typeface="Calibri"/>
                </a:rPr>
                <a:t>Effective for linearly separable classes.</a:t>
              </a:r>
              <a:endParaRPr sz="1700">
                <a:solidFill>
                  <a:schemeClr val="dk1"/>
                </a:solidFill>
                <a:latin typeface="Calibri"/>
                <a:ea typeface="Calibri"/>
                <a:cs typeface="Calibri"/>
                <a:sym typeface="Calibri"/>
              </a:endParaRPr>
            </a:p>
            <a:p>
              <a:pPr indent="0" lvl="0" marL="0" marR="0" rtl="0" algn="l">
                <a:lnSpc>
                  <a:spcPct val="100000"/>
                </a:lnSpc>
                <a:spcBef>
                  <a:spcPts val="595"/>
                </a:spcBef>
                <a:spcAft>
                  <a:spcPts val="0"/>
                </a:spcAft>
                <a:buClr>
                  <a:schemeClr val="dk1"/>
                </a:buClr>
                <a:buSzPts val="1700"/>
                <a:buFont typeface="Calibri"/>
                <a:buNone/>
              </a:pPr>
              <a:r>
                <a:rPr b="0" i="0" lang="en-US" sz="1700">
                  <a:solidFill>
                    <a:schemeClr val="dk1"/>
                  </a:solidFill>
                  <a:latin typeface="Calibri"/>
                  <a:ea typeface="Calibri"/>
                  <a:cs typeface="Calibri"/>
                  <a:sym typeface="Calibri"/>
                </a:rPr>
                <a:t>Useful for multi-class classification problems.</a:t>
              </a:r>
              <a:endParaRPr sz="1700">
                <a:solidFill>
                  <a:schemeClr val="dk1"/>
                </a:solidFill>
                <a:latin typeface="Calibri"/>
                <a:ea typeface="Calibri"/>
                <a:cs typeface="Calibri"/>
                <a:sym typeface="Calibri"/>
              </a:endParaRPr>
            </a:p>
          </p:txBody>
        </p:sp>
        <p:sp>
          <p:nvSpPr>
            <p:cNvPr id="556" name="Google Shape;556;p28"/>
            <p:cNvSpPr/>
            <p:nvPr/>
          </p:nvSpPr>
          <p:spPr>
            <a:xfrm>
              <a:off x="5924725" y="312265"/>
              <a:ext cx="1512000" cy="1512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5924725" y="1976189"/>
              <a:ext cx="4320000" cy="6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txBox="1"/>
            <p:nvPr/>
          </p:nvSpPr>
          <p:spPr>
            <a:xfrm>
              <a:off x="5924725" y="1976189"/>
              <a:ext cx="4320000" cy="64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Calibri"/>
                <a:buNone/>
              </a:pPr>
              <a:r>
                <a:rPr b="1" i="0" lang="en-US" sz="3600">
                  <a:solidFill>
                    <a:schemeClr val="dk1"/>
                  </a:solidFill>
                  <a:latin typeface="Calibri"/>
                  <a:ea typeface="Calibri"/>
                  <a:cs typeface="Calibri"/>
                  <a:sym typeface="Calibri"/>
                </a:rPr>
                <a:t>Applications</a:t>
              </a:r>
              <a:r>
                <a:rPr b="0" i="0"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sp>
          <p:nvSpPr>
            <p:cNvPr id="559" name="Google Shape;559;p28"/>
            <p:cNvSpPr/>
            <p:nvPr/>
          </p:nvSpPr>
          <p:spPr>
            <a:xfrm>
              <a:off x="5924725" y="2694852"/>
              <a:ext cx="4320000" cy="115054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txBox="1"/>
            <p:nvPr/>
          </p:nvSpPr>
          <p:spPr>
            <a:xfrm>
              <a:off x="5924725" y="2694852"/>
              <a:ext cx="4320000" cy="115054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Calibri"/>
                <a:buNone/>
              </a:pPr>
              <a:r>
                <a:rPr b="0" i="0" lang="en-US" sz="1700">
                  <a:solidFill>
                    <a:schemeClr val="dk1"/>
                  </a:solidFill>
                  <a:latin typeface="Calibri"/>
                  <a:ea typeface="Calibri"/>
                  <a:cs typeface="Calibri"/>
                  <a:sym typeface="Calibri"/>
                </a:rPr>
                <a:t>Appropriate when the relationships between classes are relatively simple.</a:t>
              </a:r>
              <a:endParaRPr sz="1700">
                <a:solidFill>
                  <a:schemeClr val="dk1"/>
                </a:solidFill>
                <a:latin typeface="Calibri"/>
                <a:ea typeface="Calibri"/>
                <a:cs typeface="Calibri"/>
                <a:sym typeface="Calibri"/>
              </a:endParaRPr>
            </a:p>
            <a:p>
              <a:pPr indent="0" lvl="0" marL="0" marR="0" rtl="0" algn="l">
                <a:lnSpc>
                  <a:spcPct val="100000"/>
                </a:lnSpc>
                <a:spcBef>
                  <a:spcPts val="595"/>
                </a:spcBef>
                <a:spcAft>
                  <a:spcPts val="0"/>
                </a:spcAft>
                <a:buClr>
                  <a:schemeClr val="dk1"/>
                </a:buClr>
                <a:buSzPts val="1700"/>
                <a:buFont typeface="Calibri"/>
                <a:buNone/>
              </a:pPr>
              <a:r>
                <a:rPr b="0" i="0" lang="en-US" sz="1700">
                  <a:solidFill>
                    <a:schemeClr val="dk1"/>
                  </a:solidFill>
                  <a:latin typeface="Calibri"/>
                  <a:ea typeface="Calibri"/>
                  <a:cs typeface="Calibri"/>
                  <a:sym typeface="Calibri"/>
                </a:rPr>
                <a:t>Suitable for cases where interpretability is crucial.</a:t>
              </a:r>
              <a:endParaRPr sz="1700">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4" name="Shape 564"/>
        <p:cNvGrpSpPr/>
        <p:nvPr/>
      </p:nvGrpSpPr>
      <p:grpSpPr>
        <a:xfrm>
          <a:off x="0" y="0"/>
          <a:ext cx="0" cy="0"/>
          <a:chOff x="0" y="0"/>
          <a:chExt cx="0" cy="0"/>
        </a:xfrm>
      </p:grpSpPr>
      <p:sp>
        <p:nvSpPr>
          <p:cNvPr id="565" name="Google Shape;565;p29"/>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6" name="Google Shape;566;p29"/>
          <p:cNvPicPr preferRelativeResize="0"/>
          <p:nvPr/>
        </p:nvPicPr>
        <p:blipFill rotWithShape="1">
          <a:blip r:embed="rId3">
            <a:alphaModFix/>
          </a:blip>
          <a:srcRect b="0" l="0" r="0" t="0"/>
          <a:stretch/>
        </p:blipFill>
        <p:spPr>
          <a:xfrm>
            <a:off x="847725" y="555625"/>
            <a:ext cx="4465638" cy="4629150"/>
          </a:xfrm>
          <a:prstGeom prst="rect">
            <a:avLst/>
          </a:prstGeom>
          <a:noFill/>
          <a:ln>
            <a:noFill/>
          </a:ln>
        </p:spPr>
      </p:pic>
      <p:pic>
        <p:nvPicPr>
          <p:cNvPr descr="A graph of a function&#10;&#10;Description automatically generated with medium confidence" id="567" name="Google Shape;567;p29"/>
          <p:cNvPicPr preferRelativeResize="0"/>
          <p:nvPr/>
        </p:nvPicPr>
        <p:blipFill rotWithShape="1">
          <a:blip r:embed="rId4">
            <a:alphaModFix/>
          </a:blip>
          <a:srcRect b="0" l="0" r="0" t="0"/>
          <a:stretch/>
        </p:blipFill>
        <p:spPr>
          <a:xfrm>
            <a:off x="5383213" y="555625"/>
            <a:ext cx="5956300" cy="4629150"/>
          </a:xfrm>
          <a:prstGeom prst="rect">
            <a:avLst/>
          </a:prstGeom>
          <a:noFill/>
          <a:ln>
            <a:noFill/>
          </a:ln>
        </p:spPr>
      </p:pic>
      <p:sp>
        <p:nvSpPr>
          <p:cNvPr id="568" name="Google Shape;568;p29"/>
          <p:cNvSpPr txBox="1"/>
          <p:nvPr>
            <p:ph type="title"/>
          </p:nvPr>
        </p:nvSpPr>
        <p:spPr>
          <a:xfrm>
            <a:off x="838200" y="5358141"/>
            <a:ext cx="10515600" cy="94266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b="1" lang="en-US" sz="5200">
                <a:solidFill>
                  <a:schemeClr val="dk1"/>
                </a:solidFill>
                <a:latin typeface="Calibri"/>
                <a:ea typeface="Calibri"/>
                <a:cs typeface="Calibri"/>
                <a:sym typeface="Calibri"/>
              </a:rPr>
              <a:t>One vs Rest (Logistic Regression)</a:t>
            </a:r>
            <a:endParaRPr/>
          </a:p>
        </p:txBody>
      </p:sp>
      <p:sp>
        <p:nvSpPr>
          <p:cNvPr id="569" name="Google Shape;56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3"/>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3"/>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2" name="Google Shape;122;p3"/>
          <p:cNvGrpSpPr/>
          <p:nvPr/>
        </p:nvGrpSpPr>
        <p:grpSpPr>
          <a:xfrm>
            <a:off x="1024431" y="3985"/>
            <a:ext cx="9772765" cy="6858000"/>
            <a:chOff x="1303402" y="3985"/>
            <a:chExt cx="9772765" cy="6858000"/>
          </a:xfrm>
        </p:grpSpPr>
        <p:sp>
          <p:nvSpPr>
            <p:cNvPr id="123" name="Google Shape;123;p3"/>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3"/>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3"/>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3"/>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3"/>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3"/>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3"/>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0" name="Google Shape;130;p3"/>
          <p:cNvSpPr txBox="1"/>
          <p:nvPr>
            <p:ph type="title"/>
          </p:nvPr>
        </p:nvSpPr>
        <p:spPr>
          <a:xfrm>
            <a:off x="3033466" y="991261"/>
            <a:ext cx="5754696" cy="183734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3600"/>
              <a:buFont typeface="Calibri"/>
              <a:buNone/>
            </a:pPr>
            <a:r>
              <a:rPr lang="en-US" sz="3600">
                <a:solidFill>
                  <a:schemeClr val="dk2"/>
                </a:solidFill>
                <a:latin typeface="Calibri"/>
                <a:ea typeface="Calibri"/>
                <a:cs typeface="Calibri"/>
                <a:sym typeface="Calibri"/>
              </a:rPr>
              <a:t>Problem Statement </a:t>
            </a:r>
            <a:endParaRPr/>
          </a:p>
        </p:txBody>
      </p:sp>
      <p:sp>
        <p:nvSpPr>
          <p:cNvPr id="131" name="Google Shape;131;p3"/>
          <p:cNvSpPr txBox="1"/>
          <p:nvPr/>
        </p:nvSpPr>
        <p:spPr>
          <a:xfrm>
            <a:off x="3055954" y="2979336"/>
            <a:ext cx="5709721" cy="2430864"/>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just">
              <a:lnSpc>
                <a:spcPct val="90000"/>
              </a:lnSpc>
              <a:spcBef>
                <a:spcPts val="0"/>
              </a:spcBef>
              <a:spcAft>
                <a:spcPts val="0"/>
              </a:spcAft>
              <a:buClr>
                <a:schemeClr val="dk2"/>
              </a:buClr>
              <a:buSzPct val="100000"/>
              <a:buFont typeface="Arial"/>
              <a:buNone/>
            </a:pPr>
            <a:r>
              <a:rPr lang="en-US" sz="1400">
                <a:solidFill>
                  <a:schemeClr val="dk2"/>
                </a:solidFill>
                <a:latin typeface="Calibri"/>
                <a:ea typeface="Calibri"/>
                <a:cs typeface="Calibri"/>
                <a:sym typeface="Calibri"/>
              </a:rPr>
              <a:t>Navigating Steam's extensive game library is challenging due to the sheer number of options. Traditional recommendation systems often provide generic suggestions that don't reflect individual tastes. </a:t>
            </a:r>
            <a:endParaRPr/>
          </a:p>
          <a:p>
            <a:pPr indent="0" lvl="0" marL="0" marR="0" rtl="0" algn="just">
              <a:lnSpc>
                <a:spcPct val="90000"/>
              </a:lnSpc>
              <a:spcBef>
                <a:spcPts val="1000"/>
              </a:spcBef>
              <a:spcAft>
                <a:spcPts val="0"/>
              </a:spcAft>
              <a:buClr>
                <a:schemeClr val="dk2"/>
              </a:buClr>
              <a:buSzPct val="100000"/>
              <a:buFont typeface="Arial"/>
              <a:buNone/>
            </a:pPr>
            <a:r>
              <a:rPr lang="en-US" sz="1400">
                <a:solidFill>
                  <a:schemeClr val="dk2"/>
                </a:solidFill>
                <a:latin typeface="Calibri"/>
                <a:ea typeface="Calibri"/>
                <a:cs typeface="Calibri"/>
                <a:sym typeface="Calibri"/>
              </a:rPr>
              <a:t>To address this, an advanced, AI and machine learning-based approach is suggested. This system would analyze player data, including past purchases, playtimes, reviews, and social interactions, to understand individual preferences. </a:t>
            </a:r>
            <a:endParaRPr/>
          </a:p>
          <a:p>
            <a:pPr indent="0" lvl="0" marL="0" marR="0" rtl="0" algn="just">
              <a:lnSpc>
                <a:spcPct val="90000"/>
              </a:lnSpc>
              <a:spcBef>
                <a:spcPts val="1000"/>
              </a:spcBef>
              <a:spcAft>
                <a:spcPts val="0"/>
              </a:spcAft>
              <a:buClr>
                <a:schemeClr val="dk2"/>
              </a:buClr>
              <a:buSzPct val="100000"/>
              <a:buFont typeface="Arial"/>
              <a:buNone/>
            </a:pPr>
            <a:r>
              <a:rPr lang="en-US" sz="1400">
                <a:solidFill>
                  <a:schemeClr val="dk2"/>
                </a:solidFill>
                <a:latin typeface="Calibri"/>
                <a:ea typeface="Calibri"/>
                <a:cs typeface="Calibri"/>
                <a:sym typeface="Calibri"/>
              </a:rPr>
              <a:t>By doing so, it can recommend games that align more closely with each user's interests, enhancing their gaming experience. </a:t>
            </a:r>
            <a:endParaRPr/>
          </a:p>
          <a:p>
            <a:pPr indent="0" lvl="0" marL="0" marR="0" rtl="0" algn="just">
              <a:lnSpc>
                <a:spcPct val="90000"/>
              </a:lnSpc>
              <a:spcBef>
                <a:spcPts val="1000"/>
              </a:spcBef>
              <a:spcAft>
                <a:spcPts val="0"/>
              </a:spcAft>
              <a:buClr>
                <a:schemeClr val="dk2"/>
              </a:buClr>
              <a:buSzPct val="100000"/>
              <a:buFont typeface="Arial"/>
              <a:buNone/>
            </a:pPr>
            <a:r>
              <a:rPr lang="en-US" sz="1400">
                <a:solidFill>
                  <a:schemeClr val="dk2"/>
                </a:solidFill>
                <a:latin typeface="Calibri"/>
                <a:ea typeface="Calibri"/>
                <a:cs typeface="Calibri"/>
                <a:sym typeface="Calibri"/>
              </a:rPr>
              <a:t>This approach not only saves time in searching for games but also leads to higher player engagement and satisfaction, fostering a more dynamic and engaging gaming community.</a:t>
            </a:r>
            <a:endParaRPr/>
          </a:p>
        </p:txBody>
      </p:sp>
      <p:sp>
        <p:nvSpPr>
          <p:cNvPr id="132" name="Google Shape;13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pic>
        <p:nvPicPr>
          <p:cNvPr descr="A blurry blue and yellow background&#10;&#10;Description automatically generated" id="574" name="Google Shape;574;p30"/>
          <p:cNvPicPr preferRelativeResize="0"/>
          <p:nvPr/>
        </p:nvPicPr>
        <p:blipFill rotWithShape="1">
          <a:blip r:embed="rId3">
            <a:alphaModFix/>
          </a:blip>
          <a:srcRect b="1995" l="0" r="0" t="12126"/>
          <a:stretch/>
        </p:blipFill>
        <p:spPr>
          <a:xfrm>
            <a:off x="20" y="10"/>
            <a:ext cx="12191980" cy="6857990"/>
          </a:xfrm>
          <a:prstGeom prst="rect">
            <a:avLst/>
          </a:prstGeom>
          <a:noFill/>
          <a:ln>
            <a:noFill/>
          </a:ln>
        </p:spPr>
      </p:pic>
      <p:sp>
        <p:nvSpPr>
          <p:cNvPr id="575" name="Google Shape;575;p30"/>
          <p:cNvSpPr/>
          <p:nvPr/>
        </p:nvSpPr>
        <p:spPr>
          <a:xfrm>
            <a:off x="0" y="0"/>
            <a:ext cx="12196802" cy="6858000"/>
          </a:xfrm>
          <a:prstGeom prst="rect">
            <a:avLst/>
          </a:prstGeom>
          <a:gradFill>
            <a:gsLst>
              <a:gs pos="0">
                <a:srgbClr val="E7E6E6">
                  <a:alpha val="83921"/>
                </a:srgbClr>
              </a:gs>
              <a:gs pos="28000">
                <a:srgbClr val="E7E6E6">
                  <a:alpha val="83921"/>
                </a:srgbClr>
              </a:gs>
              <a:gs pos="74000">
                <a:schemeClr val="lt1"/>
              </a:gs>
              <a:gs pos="100000">
                <a:schemeClr val="lt1"/>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6" name="Google Shape;57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Calibri"/>
                <a:ea typeface="Calibri"/>
                <a:cs typeface="Calibri"/>
                <a:sym typeface="Calibri"/>
              </a:rPr>
              <a:t>Gradient Boosting</a:t>
            </a:r>
            <a:endParaRPr b="1">
              <a:latin typeface="Calibri"/>
              <a:ea typeface="Calibri"/>
              <a:cs typeface="Calibri"/>
              <a:sym typeface="Calibri"/>
            </a:endParaRPr>
          </a:p>
        </p:txBody>
      </p:sp>
      <p:sp>
        <p:nvSpPr>
          <p:cNvPr id="577" name="Google Shape;57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7F7F7F"/>
                </a:solidFill>
              </a:rPr>
              <a:t>‹#›</a:t>
            </a:fld>
            <a:endParaRPr>
              <a:solidFill>
                <a:srgbClr val="7F7F7F"/>
              </a:solidFill>
            </a:endParaRPr>
          </a:p>
        </p:txBody>
      </p:sp>
      <p:grpSp>
        <p:nvGrpSpPr>
          <p:cNvPr id="578" name="Google Shape;578;p30"/>
          <p:cNvGrpSpPr/>
          <p:nvPr/>
        </p:nvGrpSpPr>
        <p:grpSpPr>
          <a:xfrm>
            <a:off x="838200" y="1826007"/>
            <a:ext cx="10515600" cy="4350572"/>
            <a:chOff x="0" y="382"/>
            <a:chExt cx="10515600" cy="4350572"/>
          </a:xfrm>
        </p:grpSpPr>
        <p:sp>
          <p:nvSpPr>
            <p:cNvPr id="579" name="Google Shape;579;p30"/>
            <p:cNvSpPr/>
            <p:nvPr/>
          </p:nvSpPr>
          <p:spPr>
            <a:xfrm>
              <a:off x="2103120" y="382"/>
              <a:ext cx="8412480" cy="2111928"/>
            </a:xfrm>
            <a:prstGeom prst="rect">
              <a:avLst/>
            </a:prstGeom>
            <a:solidFill>
              <a:srgbClr val="F7D5CB">
                <a:alpha val="89803"/>
              </a:srgbClr>
            </a:solidFill>
            <a:ln cap="flat" cmpd="sng" w="12700">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txBox="1"/>
            <p:nvPr/>
          </p:nvSpPr>
          <p:spPr>
            <a:xfrm>
              <a:off x="2103120" y="382"/>
              <a:ext cx="8412480" cy="2111928"/>
            </a:xfrm>
            <a:prstGeom prst="rect">
              <a:avLst/>
            </a:prstGeom>
            <a:noFill/>
            <a:ln>
              <a:noFill/>
            </a:ln>
          </p:spPr>
          <p:txBody>
            <a:bodyPr anchorCtr="0" anchor="ctr" bIns="536425" lIns="163225" spcFirstLastPara="1" rIns="163225" wrap="square" tIns="536425">
              <a:noAutofit/>
            </a:bodyPr>
            <a:lstStyle/>
            <a:p>
              <a:pPr indent="0" lvl="0" marL="0" marR="0" rtl="0" algn="l">
                <a:lnSpc>
                  <a:spcPct val="90000"/>
                </a:lnSpc>
                <a:spcBef>
                  <a:spcPts val="0"/>
                </a:spcBef>
                <a:spcAft>
                  <a:spcPts val="0"/>
                </a:spcAft>
                <a:buClr>
                  <a:schemeClr val="dk1"/>
                </a:buClr>
                <a:buSzPts val="1900"/>
                <a:buFont typeface="Calibri"/>
                <a:buNone/>
              </a:pPr>
              <a:r>
                <a:rPr b="0" i="0" lang="en-US" sz="1900">
                  <a:solidFill>
                    <a:schemeClr val="dk1"/>
                  </a:solidFill>
                  <a:latin typeface="Calibri"/>
                  <a:ea typeface="Calibri"/>
                  <a:cs typeface="Calibri"/>
                  <a:sym typeface="Calibri"/>
                </a:rPr>
                <a:t>Highly effective at capturing complex relationships.</a:t>
              </a:r>
              <a:endParaRPr sz="1900">
                <a:solidFill>
                  <a:schemeClr val="dk1"/>
                </a:solidFill>
                <a:latin typeface="Calibri"/>
                <a:ea typeface="Calibri"/>
                <a:cs typeface="Calibri"/>
                <a:sym typeface="Calibri"/>
              </a:endParaRPr>
            </a:p>
            <a:p>
              <a:pPr indent="0" lvl="0" marL="0" marR="0" rtl="0" algn="l">
                <a:lnSpc>
                  <a:spcPct val="90000"/>
                </a:lnSpc>
                <a:spcBef>
                  <a:spcPts val="665"/>
                </a:spcBef>
                <a:spcAft>
                  <a:spcPts val="0"/>
                </a:spcAft>
                <a:buClr>
                  <a:schemeClr val="dk1"/>
                </a:buClr>
                <a:buSzPts val="1900"/>
                <a:buFont typeface="Calibri"/>
                <a:buNone/>
              </a:pPr>
              <a:r>
                <a:rPr b="0" i="0" lang="en-US" sz="1900">
                  <a:solidFill>
                    <a:schemeClr val="dk1"/>
                  </a:solidFill>
                  <a:latin typeface="Calibri"/>
                  <a:ea typeface="Calibri"/>
                  <a:cs typeface="Calibri"/>
                  <a:sym typeface="Calibri"/>
                </a:rPr>
                <a:t>Can model non-linear patterns.</a:t>
              </a:r>
              <a:endParaRPr sz="1900">
                <a:solidFill>
                  <a:schemeClr val="dk1"/>
                </a:solidFill>
                <a:latin typeface="Calibri"/>
                <a:ea typeface="Calibri"/>
                <a:cs typeface="Calibri"/>
                <a:sym typeface="Calibri"/>
              </a:endParaRPr>
            </a:p>
            <a:p>
              <a:pPr indent="0" lvl="0" marL="0" marR="0" rtl="0" algn="l">
                <a:lnSpc>
                  <a:spcPct val="90000"/>
                </a:lnSpc>
                <a:spcBef>
                  <a:spcPts val="665"/>
                </a:spcBef>
                <a:spcAft>
                  <a:spcPts val="0"/>
                </a:spcAft>
                <a:buClr>
                  <a:schemeClr val="dk1"/>
                </a:buClr>
                <a:buSzPts val="1900"/>
                <a:buFont typeface="Calibri"/>
                <a:buNone/>
              </a:pPr>
              <a:r>
                <a:rPr b="0" i="0" lang="en-US" sz="1900">
                  <a:solidFill>
                    <a:schemeClr val="dk1"/>
                  </a:solidFill>
                  <a:latin typeface="Calibri"/>
                  <a:ea typeface="Calibri"/>
                  <a:cs typeface="Calibri"/>
                  <a:sym typeface="Calibri"/>
                </a:rPr>
                <a:t>Combines the strength of multiple models to improve accuracy.</a:t>
              </a:r>
              <a:endParaRPr sz="1900">
                <a:solidFill>
                  <a:schemeClr val="dk1"/>
                </a:solidFill>
                <a:latin typeface="Calibri"/>
                <a:ea typeface="Calibri"/>
                <a:cs typeface="Calibri"/>
                <a:sym typeface="Calibri"/>
              </a:endParaRPr>
            </a:p>
          </p:txBody>
        </p:sp>
        <p:sp>
          <p:nvSpPr>
            <p:cNvPr id="581" name="Google Shape;581;p30"/>
            <p:cNvSpPr/>
            <p:nvPr/>
          </p:nvSpPr>
          <p:spPr>
            <a:xfrm>
              <a:off x="0" y="382"/>
              <a:ext cx="2103120" cy="2111928"/>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txBox="1"/>
            <p:nvPr/>
          </p:nvSpPr>
          <p:spPr>
            <a:xfrm>
              <a:off x="0" y="382"/>
              <a:ext cx="2103120" cy="2111928"/>
            </a:xfrm>
            <a:prstGeom prst="rect">
              <a:avLst/>
            </a:prstGeom>
            <a:noFill/>
            <a:ln>
              <a:noFill/>
            </a:ln>
          </p:spPr>
          <p:txBody>
            <a:bodyPr anchorCtr="0" anchor="ctr" bIns="208600" lIns="111275" spcFirstLastPara="1" rIns="111275" wrap="square" tIns="208600">
              <a:noAutofit/>
            </a:bodyPr>
            <a:lstStyle/>
            <a:p>
              <a:pPr indent="0" lvl="0" marL="0" marR="0" rtl="0" algn="ctr">
                <a:lnSpc>
                  <a:spcPct val="90000"/>
                </a:lnSpc>
                <a:spcBef>
                  <a:spcPts val="0"/>
                </a:spcBef>
                <a:spcAft>
                  <a:spcPts val="0"/>
                </a:spcAft>
                <a:buClr>
                  <a:schemeClr val="lt1"/>
                </a:buClr>
                <a:buSzPts val="2400"/>
                <a:buFont typeface="Calibri"/>
                <a:buNone/>
              </a:pPr>
              <a:r>
                <a:rPr b="1" i="0" lang="en-US" sz="2400">
                  <a:solidFill>
                    <a:schemeClr val="lt1"/>
                  </a:solidFill>
                  <a:latin typeface="Calibri"/>
                  <a:ea typeface="Calibri"/>
                  <a:cs typeface="Calibri"/>
                  <a:sym typeface="Calibri"/>
                </a:rPr>
                <a:t>Strengths</a:t>
              </a:r>
              <a:r>
                <a:rPr b="0" i="0" lang="en-US" sz="2400">
                  <a:solidFill>
                    <a:schemeClr val="lt1"/>
                  </a:solidFill>
                  <a:latin typeface="Calibri"/>
                  <a:ea typeface="Calibri"/>
                  <a:cs typeface="Calibri"/>
                  <a:sym typeface="Calibri"/>
                </a:rPr>
                <a:t>:</a:t>
              </a:r>
              <a:endParaRPr sz="2400">
                <a:solidFill>
                  <a:schemeClr val="lt1"/>
                </a:solidFill>
                <a:latin typeface="Calibri"/>
                <a:ea typeface="Calibri"/>
                <a:cs typeface="Calibri"/>
                <a:sym typeface="Calibri"/>
              </a:endParaRPr>
            </a:p>
          </p:txBody>
        </p:sp>
        <p:sp>
          <p:nvSpPr>
            <p:cNvPr id="583" name="Google Shape;583;p30"/>
            <p:cNvSpPr/>
            <p:nvPr/>
          </p:nvSpPr>
          <p:spPr>
            <a:xfrm>
              <a:off x="2103120" y="2239026"/>
              <a:ext cx="8412480" cy="2111928"/>
            </a:xfrm>
            <a:prstGeom prst="rect">
              <a:avLst/>
            </a:prstGeom>
            <a:solidFill>
              <a:srgbClr val="DFDFDF">
                <a:alpha val="89803"/>
              </a:srgbClr>
            </a:solidFill>
            <a:ln cap="flat" cmpd="sng" w="12700">
              <a:solidFill>
                <a:srgbClr val="DFDFD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txBox="1"/>
            <p:nvPr/>
          </p:nvSpPr>
          <p:spPr>
            <a:xfrm>
              <a:off x="2103120" y="2239026"/>
              <a:ext cx="8412480" cy="2111928"/>
            </a:xfrm>
            <a:prstGeom prst="rect">
              <a:avLst/>
            </a:prstGeom>
            <a:noFill/>
            <a:ln>
              <a:noFill/>
            </a:ln>
          </p:spPr>
          <p:txBody>
            <a:bodyPr anchorCtr="0" anchor="ctr" bIns="536425" lIns="163225" spcFirstLastPara="1" rIns="163225" wrap="square" tIns="536425">
              <a:noAutofit/>
            </a:bodyPr>
            <a:lstStyle/>
            <a:p>
              <a:pPr indent="0" lvl="0" marL="0" marR="0" rtl="0" algn="l">
                <a:lnSpc>
                  <a:spcPct val="90000"/>
                </a:lnSpc>
                <a:spcBef>
                  <a:spcPts val="0"/>
                </a:spcBef>
                <a:spcAft>
                  <a:spcPts val="0"/>
                </a:spcAft>
                <a:buClr>
                  <a:schemeClr val="dk1"/>
                </a:buClr>
                <a:buSzPts val="1900"/>
                <a:buFont typeface="Calibri"/>
                <a:buNone/>
              </a:pPr>
              <a:r>
                <a:rPr b="0" i="0" lang="en-US" sz="1900">
                  <a:solidFill>
                    <a:schemeClr val="dk1"/>
                  </a:solidFill>
                  <a:latin typeface="Calibri"/>
                  <a:ea typeface="Calibri"/>
                  <a:cs typeface="Calibri"/>
                  <a:sym typeface="Calibri"/>
                </a:rPr>
                <a:t>Used for tasks where high accuracy is paramount.</a:t>
              </a:r>
              <a:endParaRPr sz="1900">
                <a:solidFill>
                  <a:schemeClr val="dk1"/>
                </a:solidFill>
                <a:latin typeface="Calibri"/>
                <a:ea typeface="Calibri"/>
                <a:cs typeface="Calibri"/>
                <a:sym typeface="Calibri"/>
              </a:endParaRPr>
            </a:p>
            <a:p>
              <a:pPr indent="0" lvl="0" marL="0" marR="0" rtl="0" algn="l">
                <a:lnSpc>
                  <a:spcPct val="90000"/>
                </a:lnSpc>
                <a:spcBef>
                  <a:spcPts val="665"/>
                </a:spcBef>
                <a:spcAft>
                  <a:spcPts val="0"/>
                </a:spcAft>
                <a:buClr>
                  <a:schemeClr val="dk1"/>
                </a:buClr>
                <a:buSzPts val="1900"/>
                <a:buFont typeface="Calibri"/>
                <a:buNone/>
              </a:pPr>
              <a:r>
                <a:rPr b="0" i="0" lang="en-US" sz="1900">
                  <a:solidFill>
                    <a:schemeClr val="dk1"/>
                  </a:solidFill>
                  <a:latin typeface="Calibri"/>
                  <a:ea typeface="Calibri"/>
                  <a:cs typeface="Calibri"/>
                  <a:sym typeface="Calibri"/>
                </a:rPr>
                <a:t>Suitable for a wide range of classification and regression problems.</a:t>
              </a:r>
              <a:endParaRPr sz="1900">
                <a:solidFill>
                  <a:schemeClr val="dk1"/>
                </a:solidFill>
                <a:latin typeface="Calibri"/>
                <a:ea typeface="Calibri"/>
                <a:cs typeface="Calibri"/>
                <a:sym typeface="Calibri"/>
              </a:endParaRPr>
            </a:p>
            <a:p>
              <a:pPr indent="0" lvl="0" marL="0" marR="0" rtl="0" algn="l">
                <a:lnSpc>
                  <a:spcPct val="90000"/>
                </a:lnSpc>
                <a:spcBef>
                  <a:spcPts val="665"/>
                </a:spcBef>
                <a:spcAft>
                  <a:spcPts val="0"/>
                </a:spcAft>
                <a:buClr>
                  <a:schemeClr val="dk1"/>
                </a:buClr>
                <a:buSzPts val="1900"/>
                <a:buFont typeface="Calibri"/>
                <a:buNone/>
              </a:pPr>
              <a:r>
                <a:rPr b="0" i="0" lang="en-US" sz="1900">
                  <a:solidFill>
                    <a:schemeClr val="dk1"/>
                  </a:solidFill>
                  <a:latin typeface="Calibri"/>
                  <a:ea typeface="Calibri"/>
                  <a:cs typeface="Calibri"/>
                  <a:sym typeface="Calibri"/>
                </a:rPr>
                <a:t>Works well with complex, non-linear data relationships.</a:t>
              </a:r>
              <a:endParaRPr sz="1900">
                <a:solidFill>
                  <a:schemeClr val="dk1"/>
                </a:solidFill>
                <a:latin typeface="Calibri"/>
                <a:ea typeface="Calibri"/>
                <a:cs typeface="Calibri"/>
                <a:sym typeface="Calibri"/>
              </a:endParaRPr>
            </a:p>
          </p:txBody>
        </p:sp>
        <p:sp>
          <p:nvSpPr>
            <p:cNvPr id="585" name="Google Shape;585;p30"/>
            <p:cNvSpPr/>
            <p:nvPr/>
          </p:nvSpPr>
          <p:spPr>
            <a:xfrm>
              <a:off x="0" y="2239026"/>
              <a:ext cx="2103120" cy="2111928"/>
            </a:xfrm>
            <a:prstGeom prst="rect">
              <a:avLst/>
            </a:prstGeom>
            <a:solidFill>
              <a:srgbClr val="A4A4A4"/>
            </a:solidFill>
            <a:ln cap="flat" cmpd="sng" w="12700">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txBox="1"/>
            <p:nvPr/>
          </p:nvSpPr>
          <p:spPr>
            <a:xfrm>
              <a:off x="0" y="2239026"/>
              <a:ext cx="2103120" cy="2111928"/>
            </a:xfrm>
            <a:prstGeom prst="rect">
              <a:avLst/>
            </a:prstGeom>
            <a:noFill/>
            <a:ln>
              <a:noFill/>
            </a:ln>
          </p:spPr>
          <p:txBody>
            <a:bodyPr anchorCtr="0" anchor="ctr" bIns="208600" lIns="111275" spcFirstLastPara="1" rIns="111275" wrap="square" tIns="208600">
              <a:noAutofit/>
            </a:bodyPr>
            <a:lstStyle/>
            <a:p>
              <a:pPr indent="0" lvl="0" marL="0" marR="0" rtl="0" algn="ctr">
                <a:lnSpc>
                  <a:spcPct val="90000"/>
                </a:lnSpc>
                <a:spcBef>
                  <a:spcPts val="0"/>
                </a:spcBef>
                <a:spcAft>
                  <a:spcPts val="0"/>
                </a:spcAft>
                <a:buClr>
                  <a:schemeClr val="lt1"/>
                </a:buClr>
                <a:buSzPts val="2400"/>
                <a:buFont typeface="Calibri"/>
                <a:buNone/>
              </a:pPr>
              <a:r>
                <a:rPr b="1" i="0" lang="en-US" sz="2400">
                  <a:solidFill>
                    <a:schemeClr val="lt1"/>
                  </a:solidFill>
                  <a:latin typeface="Calibri"/>
                  <a:ea typeface="Calibri"/>
                  <a:cs typeface="Calibri"/>
                  <a:sym typeface="Calibri"/>
                </a:rPr>
                <a:t>Applications</a:t>
              </a:r>
              <a:r>
                <a:rPr b="0" i="0" lang="en-US" sz="2400">
                  <a:solidFill>
                    <a:schemeClr val="lt1"/>
                  </a:solidFill>
                  <a:latin typeface="Calibri"/>
                  <a:ea typeface="Calibri"/>
                  <a:cs typeface="Calibri"/>
                  <a:sym typeface="Calibri"/>
                </a:rPr>
                <a:t>:</a:t>
              </a:r>
              <a:endParaRPr sz="2400">
                <a:solidFill>
                  <a:schemeClr val="lt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sp>
        <p:nvSpPr>
          <p:cNvPr id="591" name="Google Shape;591;p3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 name="Google Shape;592;p31"/>
          <p:cNvSpPr txBox="1"/>
          <p:nvPr>
            <p:ph type="title"/>
          </p:nvPr>
        </p:nvSpPr>
        <p:spPr>
          <a:xfrm>
            <a:off x="638881" y="457200"/>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b="1" lang="en-US" sz="6600"/>
              <a:t>Gradient Boosting</a:t>
            </a:r>
            <a:endParaRPr/>
          </a:p>
        </p:txBody>
      </p:sp>
      <p:sp>
        <p:nvSpPr>
          <p:cNvPr id="593" name="Google Shape;593;p31"/>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screenshot of a computer&#10;&#10;Description automatically generated" id="594" name="Google Shape;594;p31"/>
          <p:cNvPicPr preferRelativeResize="0"/>
          <p:nvPr/>
        </p:nvPicPr>
        <p:blipFill rotWithShape="1">
          <a:blip r:embed="rId3">
            <a:alphaModFix/>
          </a:blip>
          <a:srcRect b="0" l="0" r="0" t="0"/>
          <a:stretch/>
        </p:blipFill>
        <p:spPr>
          <a:xfrm>
            <a:off x="915308" y="2233913"/>
            <a:ext cx="3407309" cy="4313050"/>
          </a:xfrm>
          <a:prstGeom prst="rect">
            <a:avLst/>
          </a:prstGeom>
          <a:noFill/>
          <a:ln>
            <a:noFill/>
          </a:ln>
        </p:spPr>
      </p:pic>
      <p:pic>
        <p:nvPicPr>
          <p:cNvPr descr="A graph of a function&#10;&#10;Description automatically generated with medium confidence" id="595" name="Google Shape;595;p31"/>
          <p:cNvPicPr preferRelativeResize="0"/>
          <p:nvPr/>
        </p:nvPicPr>
        <p:blipFill rotWithShape="1">
          <a:blip r:embed="rId4">
            <a:alphaModFix/>
          </a:blip>
          <a:srcRect b="0" l="0" r="0" t="0"/>
          <a:stretch/>
        </p:blipFill>
        <p:spPr>
          <a:xfrm>
            <a:off x="6779562" y="2642615"/>
            <a:ext cx="4686063" cy="3701991"/>
          </a:xfrm>
          <a:prstGeom prst="rect">
            <a:avLst/>
          </a:prstGeom>
          <a:noFill/>
          <a:ln>
            <a:noFill/>
          </a:ln>
        </p:spPr>
      </p:pic>
      <p:sp>
        <p:nvSpPr>
          <p:cNvPr id="596" name="Google Shape;59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0" name="Shape 600"/>
        <p:cNvGrpSpPr/>
        <p:nvPr/>
      </p:nvGrpSpPr>
      <p:grpSpPr>
        <a:xfrm>
          <a:off x="0" y="0"/>
          <a:ext cx="0" cy="0"/>
          <a:chOff x="0" y="0"/>
          <a:chExt cx="0" cy="0"/>
        </a:xfrm>
      </p:grpSpPr>
      <p:sp>
        <p:nvSpPr>
          <p:cNvPr id="601" name="Google Shape;601;p32"/>
          <p:cNvSpPr/>
          <p:nvPr/>
        </p:nvSpPr>
        <p:spPr>
          <a:xfrm>
            <a:off x="0" y="0"/>
            <a:ext cx="12196802" cy="6858000"/>
          </a:xfrm>
          <a:prstGeom prst="rect">
            <a:avLst/>
          </a:prstGeom>
          <a:gradFill>
            <a:gsLst>
              <a:gs pos="0">
                <a:srgbClr val="E7E6E6">
                  <a:alpha val="83921"/>
                </a:srgbClr>
              </a:gs>
              <a:gs pos="28000">
                <a:srgbClr val="E7E6E6">
                  <a:alpha val="83921"/>
                </a:srgbClr>
              </a:gs>
              <a:gs pos="74000">
                <a:schemeClr val="lt1"/>
              </a:gs>
              <a:gs pos="100000">
                <a:schemeClr val="lt1"/>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2" name="Google Shape;60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Cat Boost Classifier</a:t>
            </a:r>
            <a:endParaRPr b="1"/>
          </a:p>
        </p:txBody>
      </p:sp>
      <p:sp>
        <p:nvSpPr>
          <p:cNvPr id="603" name="Google Shape;603;p32"/>
          <p:cNvSpPr txBox="1"/>
          <p:nvPr/>
        </p:nvSpPr>
        <p:spPr>
          <a:xfrm>
            <a:off x="6759388" y="4455459"/>
            <a:ext cx="3890683"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Classification and Regression</a:t>
            </a:r>
            <a:endParaRPr/>
          </a:p>
          <a:p>
            <a:pPr indent="0" lvl="0" marL="0" marR="0" rtl="0" algn="l">
              <a:spcBef>
                <a:spcPts val="600"/>
              </a:spcBef>
              <a:spcAft>
                <a:spcPts val="0"/>
              </a:spcAft>
              <a:buNone/>
            </a:pPr>
            <a:r>
              <a:rPr i="0" lang="en-US" sz="1800">
                <a:solidFill>
                  <a:schemeClr val="dk1"/>
                </a:solidFill>
                <a:latin typeface="Arial"/>
                <a:ea typeface="Arial"/>
                <a:cs typeface="Arial"/>
                <a:sym typeface="Arial"/>
              </a:rPr>
              <a:t>Recommendation Systems</a:t>
            </a:r>
            <a:endParaRPr/>
          </a:p>
          <a:p>
            <a:pPr indent="0" lvl="0" marL="0" marR="0" rtl="0" algn="l">
              <a:spcBef>
                <a:spcPts val="600"/>
              </a:spcBef>
              <a:spcAft>
                <a:spcPts val="0"/>
              </a:spcAft>
              <a:buNone/>
            </a:pPr>
            <a:r>
              <a:rPr i="0" lang="en-US" sz="1800">
                <a:solidFill>
                  <a:schemeClr val="dk1"/>
                </a:solidFill>
                <a:latin typeface="Arial"/>
                <a:ea typeface="Arial"/>
                <a:cs typeface="Arial"/>
                <a:sym typeface="Arial"/>
              </a:rPr>
              <a:t>Natural Language Processing (NLP</a:t>
            </a:r>
            <a:r>
              <a:rPr b="1" lang="en-US" sz="1800">
                <a:solidFill>
                  <a:schemeClr val="dk1"/>
                </a:solidFill>
                <a:latin typeface="Arial"/>
                <a:ea typeface="Arial"/>
                <a:cs typeface="Arial"/>
                <a:sym typeface="Arial"/>
              </a:rPr>
              <a:t>)</a:t>
            </a:r>
            <a:endParaRPr sz="1800">
              <a:solidFill>
                <a:schemeClr val="dk1"/>
              </a:solidFill>
              <a:latin typeface="Calibri"/>
              <a:ea typeface="Calibri"/>
              <a:cs typeface="Calibri"/>
              <a:sym typeface="Calibri"/>
            </a:endParaRPr>
          </a:p>
        </p:txBody>
      </p:sp>
      <p:sp>
        <p:nvSpPr>
          <p:cNvPr id="604" name="Google Shape;60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7F7F7F"/>
                </a:solidFill>
                <a:latin typeface="Calibri"/>
                <a:ea typeface="Calibri"/>
                <a:cs typeface="Calibri"/>
                <a:sym typeface="Calibri"/>
              </a:rPr>
              <a:t>‹#›</a:t>
            </a:fld>
            <a:endParaRPr>
              <a:solidFill>
                <a:srgbClr val="7F7F7F"/>
              </a:solidFill>
              <a:latin typeface="Calibri"/>
              <a:ea typeface="Calibri"/>
              <a:cs typeface="Calibri"/>
              <a:sym typeface="Calibri"/>
            </a:endParaRPr>
          </a:p>
        </p:txBody>
      </p:sp>
      <p:grpSp>
        <p:nvGrpSpPr>
          <p:cNvPr id="605" name="Google Shape;605;p32"/>
          <p:cNvGrpSpPr/>
          <p:nvPr/>
        </p:nvGrpSpPr>
        <p:grpSpPr>
          <a:xfrm>
            <a:off x="1398000" y="2186607"/>
            <a:ext cx="9396000" cy="3629373"/>
            <a:chOff x="559800" y="360982"/>
            <a:chExt cx="9396000" cy="3629373"/>
          </a:xfrm>
        </p:grpSpPr>
        <p:sp>
          <p:nvSpPr>
            <p:cNvPr id="606" name="Google Shape;606;p32"/>
            <p:cNvSpPr/>
            <p:nvPr/>
          </p:nvSpPr>
          <p:spPr>
            <a:xfrm>
              <a:off x="1963800" y="360982"/>
              <a:ext cx="1512000" cy="1512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559800" y="2029045"/>
              <a:ext cx="4320000" cy="6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txBox="1"/>
            <p:nvPr/>
          </p:nvSpPr>
          <p:spPr>
            <a:xfrm>
              <a:off x="559800" y="2029045"/>
              <a:ext cx="4320000" cy="648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Calibri"/>
                <a:buNone/>
              </a:pPr>
              <a:r>
                <a:rPr b="1" i="0" lang="en-US" sz="3600">
                  <a:solidFill>
                    <a:schemeClr val="dk1"/>
                  </a:solidFill>
                  <a:latin typeface="Calibri"/>
                  <a:ea typeface="Calibri"/>
                  <a:cs typeface="Calibri"/>
                  <a:sym typeface="Calibri"/>
                </a:rPr>
                <a:t>Strengths</a:t>
              </a:r>
              <a:r>
                <a:rPr b="0" i="0"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sp>
          <p:nvSpPr>
            <p:cNvPr id="609" name="Google Shape;609;p32"/>
            <p:cNvSpPr/>
            <p:nvPr/>
          </p:nvSpPr>
          <p:spPr>
            <a:xfrm>
              <a:off x="733334" y="2657807"/>
              <a:ext cx="4320000" cy="124072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txBox="1"/>
            <p:nvPr/>
          </p:nvSpPr>
          <p:spPr>
            <a:xfrm>
              <a:off x="733334" y="2657807"/>
              <a:ext cx="4320000" cy="1240722"/>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rPr b="0" i="0" lang="en-US" sz="1700">
                  <a:solidFill>
                    <a:schemeClr val="dk1"/>
                  </a:solidFill>
                  <a:latin typeface="Calibri"/>
                  <a:ea typeface="Calibri"/>
                  <a:cs typeface="Calibri"/>
                  <a:sym typeface="Calibri"/>
                </a:rPr>
                <a:t>Efficient Handling of Categorical Features</a:t>
              </a:r>
              <a:endParaRPr b="0" sz="1700">
                <a:solidFill>
                  <a:schemeClr val="dk1"/>
                </a:solidFill>
                <a:latin typeface="Calibri"/>
                <a:ea typeface="Calibri"/>
                <a:cs typeface="Calibri"/>
                <a:sym typeface="Calibri"/>
              </a:endParaRPr>
            </a:p>
            <a:p>
              <a:pPr indent="0" lvl="0" marL="0" marR="0" rtl="0" algn="ctr">
                <a:lnSpc>
                  <a:spcPct val="90000"/>
                </a:lnSpc>
                <a:spcBef>
                  <a:spcPts val="595"/>
                </a:spcBef>
                <a:spcAft>
                  <a:spcPts val="0"/>
                </a:spcAft>
                <a:buClr>
                  <a:schemeClr val="dk1"/>
                </a:buClr>
                <a:buSzPts val="1700"/>
                <a:buFont typeface="Calibri"/>
                <a:buNone/>
              </a:pPr>
              <a:r>
                <a:rPr b="0" i="0" lang="en-US" sz="1700">
                  <a:solidFill>
                    <a:schemeClr val="dk1"/>
                  </a:solidFill>
                  <a:latin typeface="Calibri"/>
                  <a:ea typeface="Calibri"/>
                  <a:cs typeface="Calibri"/>
                  <a:sym typeface="Calibri"/>
                </a:rPr>
                <a:t>Robustness Against Overfitting.</a:t>
              </a:r>
              <a:endParaRPr sz="1700">
                <a:solidFill>
                  <a:schemeClr val="dk1"/>
                </a:solidFill>
                <a:latin typeface="Calibri"/>
                <a:ea typeface="Calibri"/>
                <a:cs typeface="Calibri"/>
                <a:sym typeface="Calibri"/>
              </a:endParaRPr>
            </a:p>
            <a:p>
              <a:pPr indent="0" lvl="0" marL="0" marR="0" rtl="0" algn="ctr">
                <a:lnSpc>
                  <a:spcPct val="90000"/>
                </a:lnSpc>
                <a:spcBef>
                  <a:spcPts val="595"/>
                </a:spcBef>
                <a:spcAft>
                  <a:spcPts val="0"/>
                </a:spcAft>
                <a:buClr>
                  <a:schemeClr val="dk1"/>
                </a:buClr>
                <a:buSzPts val="1700"/>
                <a:buFont typeface="Calibri"/>
                <a:buNone/>
              </a:pPr>
              <a:r>
                <a:rPr b="0" i="0" lang="en-US" sz="1700">
                  <a:solidFill>
                    <a:schemeClr val="dk1"/>
                  </a:solidFill>
                  <a:latin typeface="Calibri"/>
                  <a:ea typeface="Calibri"/>
                  <a:cs typeface="Calibri"/>
                  <a:sym typeface="Calibri"/>
                </a:rPr>
                <a:t>Automatic Hyperparameter Tuning.</a:t>
              </a:r>
              <a:endParaRPr/>
            </a:p>
            <a:p>
              <a:pPr indent="0" lvl="0" marL="0" marR="0" rtl="0" algn="ctr">
                <a:lnSpc>
                  <a:spcPct val="90000"/>
                </a:lnSpc>
                <a:spcBef>
                  <a:spcPts val="595"/>
                </a:spcBef>
                <a:spcAft>
                  <a:spcPts val="0"/>
                </a:spcAft>
                <a:buClr>
                  <a:schemeClr val="dk1"/>
                </a:buClr>
                <a:buSzPts val="1700"/>
                <a:buFont typeface="Calibri"/>
                <a:buNone/>
              </a:pPr>
              <a:r>
                <a:rPr b="0" i="0" lang="en-US" sz="1700">
                  <a:solidFill>
                    <a:schemeClr val="dk1"/>
                  </a:solidFill>
                  <a:latin typeface="Calibri"/>
                  <a:ea typeface="Calibri"/>
                  <a:cs typeface="Calibri"/>
                  <a:sym typeface="Calibri"/>
                </a:rPr>
                <a:t>High Predictive Performance</a:t>
              </a:r>
              <a:endParaRPr b="0" sz="1700">
                <a:solidFill>
                  <a:schemeClr val="dk1"/>
                </a:solidFill>
                <a:latin typeface="Calibri"/>
                <a:ea typeface="Calibri"/>
                <a:cs typeface="Calibri"/>
                <a:sym typeface="Calibri"/>
              </a:endParaRPr>
            </a:p>
          </p:txBody>
        </p:sp>
        <p:sp>
          <p:nvSpPr>
            <p:cNvPr id="611" name="Google Shape;611;p32"/>
            <p:cNvSpPr/>
            <p:nvPr/>
          </p:nvSpPr>
          <p:spPr>
            <a:xfrm>
              <a:off x="7039800" y="360982"/>
              <a:ext cx="1512000" cy="1512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5635800" y="2029045"/>
              <a:ext cx="4320000" cy="6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txBox="1"/>
            <p:nvPr/>
          </p:nvSpPr>
          <p:spPr>
            <a:xfrm>
              <a:off x="5635800" y="2029045"/>
              <a:ext cx="4320000" cy="648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Calibri"/>
                <a:buNone/>
              </a:pPr>
              <a:r>
                <a:rPr b="1" i="0" lang="en-US" sz="3600">
                  <a:solidFill>
                    <a:schemeClr val="dk1"/>
                  </a:solidFill>
                  <a:latin typeface="Calibri"/>
                  <a:ea typeface="Calibri"/>
                  <a:cs typeface="Calibri"/>
                  <a:sym typeface="Calibri"/>
                </a:rPr>
                <a:t>Applications</a:t>
              </a:r>
              <a:r>
                <a:rPr b="0" i="0"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sp>
          <p:nvSpPr>
            <p:cNvPr id="614" name="Google Shape;614;p32"/>
            <p:cNvSpPr/>
            <p:nvPr/>
          </p:nvSpPr>
          <p:spPr>
            <a:xfrm>
              <a:off x="5635800" y="2749633"/>
              <a:ext cx="4320000" cy="124072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2"/>
            <p:cNvSpPr txBox="1"/>
            <p:nvPr/>
          </p:nvSpPr>
          <p:spPr>
            <a:xfrm>
              <a:off x="5635800" y="2749633"/>
              <a:ext cx="4320000" cy="1240722"/>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t/>
              </a:r>
              <a:endParaRPr sz="170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9" name="Shape 619"/>
        <p:cNvGrpSpPr/>
        <p:nvPr/>
      </p:nvGrpSpPr>
      <p:grpSpPr>
        <a:xfrm>
          <a:off x="0" y="0"/>
          <a:ext cx="0" cy="0"/>
          <a:chOff x="0" y="0"/>
          <a:chExt cx="0" cy="0"/>
        </a:xfrm>
      </p:grpSpPr>
      <p:sp>
        <p:nvSpPr>
          <p:cNvPr id="620" name="Google Shape;620;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33"/>
          <p:cNvSpPr txBox="1"/>
          <p:nvPr>
            <p:ph type="title"/>
          </p:nvPr>
        </p:nvSpPr>
        <p:spPr>
          <a:xfrm>
            <a:off x="703175" y="250031"/>
            <a:ext cx="10909640" cy="1368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Calibri"/>
              <a:buNone/>
            </a:pPr>
            <a:r>
              <a:rPr lang="en-US" sz="6600"/>
              <a:t>Cat Boost Classifier</a:t>
            </a:r>
            <a:endParaRPr b="1" sz="6600"/>
          </a:p>
        </p:txBody>
      </p:sp>
      <p:sp>
        <p:nvSpPr>
          <p:cNvPr id="622" name="Google Shape;622;p33"/>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23" name="Google Shape;623;p33"/>
          <p:cNvPicPr preferRelativeResize="0"/>
          <p:nvPr/>
        </p:nvPicPr>
        <p:blipFill rotWithShape="1">
          <a:blip r:embed="rId3">
            <a:alphaModFix/>
          </a:blip>
          <a:srcRect b="0" l="0" r="0" t="0"/>
          <a:stretch/>
        </p:blipFill>
        <p:spPr>
          <a:xfrm>
            <a:off x="123175" y="1918682"/>
            <a:ext cx="4034487" cy="4746454"/>
          </a:xfrm>
          <a:prstGeom prst="rect">
            <a:avLst/>
          </a:prstGeom>
          <a:noFill/>
          <a:ln>
            <a:noFill/>
          </a:ln>
        </p:spPr>
      </p:pic>
      <p:pic>
        <p:nvPicPr>
          <p:cNvPr id="624" name="Google Shape;624;p33"/>
          <p:cNvPicPr preferRelativeResize="0"/>
          <p:nvPr/>
        </p:nvPicPr>
        <p:blipFill rotWithShape="1">
          <a:blip r:embed="rId4">
            <a:alphaModFix/>
          </a:blip>
          <a:srcRect b="0" l="0" r="0" t="0"/>
          <a:stretch/>
        </p:blipFill>
        <p:spPr>
          <a:xfrm>
            <a:off x="6322301" y="2328555"/>
            <a:ext cx="4936249" cy="3862616"/>
          </a:xfrm>
          <a:prstGeom prst="rect">
            <a:avLst/>
          </a:prstGeom>
          <a:noFill/>
          <a:ln>
            <a:noFill/>
          </a:ln>
        </p:spPr>
      </p:pic>
      <p:sp>
        <p:nvSpPr>
          <p:cNvPr id="625" name="Google Shape;62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9" name="Shape 629"/>
        <p:cNvGrpSpPr/>
        <p:nvPr/>
      </p:nvGrpSpPr>
      <p:grpSpPr>
        <a:xfrm>
          <a:off x="0" y="0"/>
          <a:ext cx="0" cy="0"/>
          <a:chOff x="0" y="0"/>
          <a:chExt cx="0" cy="0"/>
        </a:xfrm>
      </p:grpSpPr>
      <p:sp>
        <p:nvSpPr>
          <p:cNvPr id="630" name="Google Shape;630;p3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34"/>
          <p:cNvSpPr txBox="1"/>
          <p:nvPr/>
        </p:nvSpPr>
        <p:spPr>
          <a:xfrm>
            <a:off x="5297762" y="640080"/>
            <a:ext cx="6251110" cy="356616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5400"/>
              <a:buFont typeface="Calibri"/>
              <a:buNone/>
            </a:pPr>
            <a:r>
              <a:rPr lang="en-US" sz="5400">
                <a:solidFill>
                  <a:schemeClr val="dk1"/>
                </a:solidFill>
                <a:latin typeface="Calibri"/>
                <a:ea typeface="Calibri"/>
                <a:cs typeface="Calibri"/>
                <a:sym typeface="Calibri"/>
              </a:rPr>
              <a:t>Thank You!!!</a:t>
            </a:r>
            <a:endParaRPr/>
          </a:p>
        </p:txBody>
      </p:sp>
      <p:pic>
        <p:nvPicPr>
          <p:cNvPr descr="Metal tic-tac-toe game pieces" id="632" name="Google Shape;632;p34"/>
          <p:cNvPicPr preferRelativeResize="0"/>
          <p:nvPr/>
        </p:nvPicPr>
        <p:blipFill rotWithShape="1">
          <a:blip r:embed="rId3">
            <a:alphaModFix/>
          </a:blip>
          <a:srcRect b="0" l="17765" r="31301" t="0"/>
          <a:stretch/>
        </p:blipFill>
        <p:spPr>
          <a:xfrm>
            <a:off x="1" y="10"/>
            <a:ext cx="4657344" cy="6857990"/>
          </a:xfrm>
          <a:custGeom>
            <a:rect b="b" l="l" r="r" t="t"/>
            <a:pathLst>
              <a:path extrusionOk="0" h="6858000" w="4657344">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633" name="Google Shape;633;p34"/>
          <p:cNvSpPr/>
          <p:nvPr/>
        </p:nvSpPr>
        <p:spPr>
          <a:xfrm>
            <a:off x="5412862" y="4409267"/>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4"/>
          <p:cNvSpPr txBox="1"/>
          <p:nvPr>
            <p:ph type="title"/>
          </p:nvPr>
        </p:nvSpPr>
        <p:spPr>
          <a:xfrm>
            <a:off x="6657715" y="467271"/>
            <a:ext cx="4195674" cy="205252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Calibri"/>
              <a:buNone/>
            </a:pPr>
            <a:r>
              <a:rPr lang="en-US" sz="5600"/>
              <a:t>Goal</a:t>
            </a:r>
            <a:endParaRPr/>
          </a:p>
        </p:txBody>
      </p:sp>
      <p:sp>
        <p:nvSpPr>
          <p:cNvPr id="139" name="Google Shape;139;p4"/>
          <p:cNvSpPr/>
          <p:nvPr/>
        </p:nvSpPr>
        <p:spPr>
          <a:xfrm>
            <a:off x="322965" y="554152"/>
            <a:ext cx="5742189" cy="5742189"/>
          </a:xfrm>
          <a:prstGeom prst="ellipse">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adgets on a desk" id="140" name="Google Shape;140;p4"/>
          <p:cNvPicPr preferRelativeResize="0"/>
          <p:nvPr/>
        </p:nvPicPr>
        <p:blipFill rotWithShape="1">
          <a:blip r:embed="rId3">
            <a:alphaModFix/>
          </a:blip>
          <a:srcRect b="2" l="893" r="24107" t="0"/>
          <a:stretch/>
        </p:blipFill>
        <p:spPr>
          <a:xfrm>
            <a:off x="505418" y="554151"/>
            <a:ext cx="5742189" cy="5742189"/>
          </a:xfrm>
          <a:custGeom>
            <a:rect b="b" l="l" r="r" t="t"/>
            <a:pathLst>
              <a:path extrusionOk="0" h="1838528" w="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ln>
            <a:noFill/>
          </a:ln>
        </p:spPr>
      </p:pic>
      <p:sp>
        <p:nvSpPr>
          <p:cNvPr id="141" name="Google Shape;141;p4"/>
          <p:cNvSpPr/>
          <p:nvPr/>
        </p:nvSpPr>
        <p:spPr>
          <a:xfrm>
            <a:off x="1004956" y="703679"/>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4"/>
          <p:cNvSpPr/>
          <p:nvPr/>
        </p:nvSpPr>
        <p:spPr>
          <a:xfrm>
            <a:off x="422753" y="1562696"/>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4"/>
          <p:cNvSpPr txBox="1"/>
          <p:nvPr/>
        </p:nvSpPr>
        <p:spPr>
          <a:xfrm>
            <a:off x="6657715" y="2990818"/>
            <a:ext cx="4195673" cy="291387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Unleashing the Power of Data Science to Revolutionize User Experience in the Booming Gaming Industry</a:t>
            </a:r>
            <a:endParaRPr/>
          </a:p>
          <a:p>
            <a:pPr indent="-228600" lvl="0" marL="228600" marR="0" rtl="0" algn="l">
              <a:lnSpc>
                <a:spcPct val="90000"/>
              </a:lnSpc>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The gaming industry is experiencing an extraordinary surge, with new players joining every day. </a:t>
            </a:r>
            <a:endParaRPr/>
          </a:p>
          <a:p>
            <a:pPr indent="-228600" lvl="0" marL="228600" marR="0" rtl="0" algn="l">
              <a:lnSpc>
                <a:spcPct val="90000"/>
              </a:lnSpc>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However, navigating the vast universe of games can be overwhelming, leaving users struggling to discover titles that truly captivate their interests. </a:t>
            </a:r>
            <a:endParaRPr/>
          </a:p>
          <a:p>
            <a:pPr indent="-228600" lvl="0" marL="228600" marR="0" rtl="0" algn="l">
              <a:lnSpc>
                <a:spcPct val="90000"/>
              </a:lnSpc>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This presents a significant opportunity for data science to step in and revolutionize the gaming experience.</a:t>
            </a:r>
            <a:endParaRPr/>
          </a:p>
          <a:p>
            <a:pPr indent="-139700" lvl="0" marL="228600" marR="0" rtl="0" algn="l">
              <a:lnSpc>
                <a:spcPct val="90000"/>
              </a:lnSpc>
              <a:spcBef>
                <a:spcPts val="100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sp>
        <p:nvSpPr>
          <p:cNvPr id="144" name="Google Shape;144;p4"/>
          <p:cNvSpPr/>
          <p:nvPr/>
        </p:nvSpPr>
        <p:spPr>
          <a:xfrm>
            <a:off x="5454149" y="5775082"/>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dk1"/>
                </a:solidFill>
                <a:latin typeface="Calibri"/>
                <a:ea typeface="Calibri"/>
                <a:cs typeface="Calibri"/>
                <a:sym typeface="Calibri"/>
              </a:rPr>
              <a:t>‹#›</a:t>
            </a:fld>
            <a:endParaRPr>
              <a:solidFill>
                <a:schemeClr val="dk1"/>
              </a:solidFill>
              <a:latin typeface="Calibri"/>
              <a:ea typeface="Calibri"/>
              <a:cs typeface="Calibri"/>
              <a:sym typeface="Calibri"/>
            </a:endParaRPr>
          </a:p>
        </p:txBody>
      </p:sp>
      <p:cxnSp>
        <p:nvCxnSpPr>
          <p:cNvPr id="146" name="Google Shape;146;p4"/>
          <p:cNvCxnSpPr/>
          <p:nvPr/>
        </p:nvCxnSpPr>
        <p:spPr>
          <a:xfrm>
            <a:off x="11586162" y="3619272"/>
            <a:ext cx="0" cy="3238728"/>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sp>
        <p:nvSpPr>
          <p:cNvPr id="151" name="Google Shape;151;p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2" name="Google Shape;152;p5"/>
          <p:cNvGrpSpPr/>
          <p:nvPr/>
        </p:nvGrpSpPr>
        <p:grpSpPr>
          <a:xfrm>
            <a:off x="0" y="0"/>
            <a:ext cx="12192000" cy="2561771"/>
            <a:chOff x="0" y="0"/>
            <a:chExt cx="12192000" cy="2561771"/>
          </a:xfrm>
        </p:grpSpPr>
        <p:sp>
          <p:nvSpPr>
            <p:cNvPr id="153" name="Google Shape;153;p5"/>
            <p:cNvSpPr/>
            <p:nvPr/>
          </p:nvSpPr>
          <p:spPr>
            <a:xfrm>
              <a:off x="0" y="0"/>
              <a:ext cx="12192000" cy="2561771"/>
            </a:xfrm>
            <a:custGeom>
              <a:rect b="b" l="l" r="r" t="t"/>
              <a:pathLst>
                <a:path extrusionOk="0" h="2561771" w="12192000">
                  <a:moveTo>
                    <a:pt x="0" y="0"/>
                  </a:moveTo>
                  <a:lnTo>
                    <a:pt x="12192000" y="0"/>
                  </a:lnTo>
                  <a:lnTo>
                    <a:pt x="12192000" y="2359863"/>
                  </a:lnTo>
                  <a:lnTo>
                    <a:pt x="6364514" y="2561771"/>
                  </a:lnTo>
                  <a:lnTo>
                    <a:pt x="1981200" y="2278742"/>
                  </a:lnTo>
                  <a:lnTo>
                    <a:pt x="0" y="2343277"/>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5"/>
            <p:cNvSpPr/>
            <p:nvPr/>
          </p:nvSpPr>
          <p:spPr>
            <a:xfrm>
              <a:off x="0" y="0"/>
              <a:ext cx="12192000" cy="2561771"/>
            </a:xfrm>
            <a:custGeom>
              <a:rect b="b" l="l" r="r" t="t"/>
              <a:pathLst>
                <a:path extrusionOk="0" h="2561771" w="12192000">
                  <a:moveTo>
                    <a:pt x="0" y="0"/>
                  </a:moveTo>
                  <a:lnTo>
                    <a:pt x="12192000" y="0"/>
                  </a:lnTo>
                  <a:lnTo>
                    <a:pt x="12192000" y="2359863"/>
                  </a:lnTo>
                  <a:lnTo>
                    <a:pt x="6364514" y="2561771"/>
                  </a:lnTo>
                  <a:lnTo>
                    <a:pt x="1981200" y="2278742"/>
                  </a:lnTo>
                  <a:lnTo>
                    <a:pt x="0" y="2343277"/>
                  </a:lnTo>
                  <a:close/>
                </a:path>
              </a:pathLst>
            </a:custGeom>
            <a:solidFill>
              <a:schemeClr val="dk1">
                <a:alpha val="8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 name="Google Shape;155;p5"/>
          <p:cNvSpPr txBox="1"/>
          <p:nvPr>
            <p:ph type="title"/>
          </p:nvPr>
        </p:nvSpPr>
        <p:spPr>
          <a:xfrm>
            <a:off x="1712915" y="1040400"/>
            <a:ext cx="7866060" cy="70788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solidFill>
                  <a:schemeClr val="lt1"/>
                </a:solidFill>
                <a:latin typeface="Calibri"/>
                <a:ea typeface="Calibri"/>
                <a:cs typeface="Calibri"/>
                <a:sym typeface="Calibri"/>
              </a:rPr>
              <a:t>Impact</a:t>
            </a:r>
            <a:endParaRPr/>
          </a:p>
        </p:txBody>
      </p:sp>
      <p:sp>
        <p:nvSpPr>
          <p:cNvPr id="156" name="Google Shape;156;p5"/>
          <p:cNvSpPr txBox="1"/>
          <p:nvPr>
            <p:ph idx="12" type="sldNum"/>
          </p:nvPr>
        </p:nvSpPr>
        <p:spPr>
          <a:xfrm>
            <a:off x="11394280" y="6079401"/>
            <a:ext cx="380999" cy="70788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solidFill>
                  <a:schemeClr val="lt1"/>
                </a:solidFill>
              </a:rPr>
              <a:t>‹#›</a:t>
            </a:fld>
            <a:endParaRPr>
              <a:solidFill>
                <a:schemeClr val="lt1"/>
              </a:solidFill>
            </a:endParaRPr>
          </a:p>
        </p:txBody>
      </p:sp>
      <p:grpSp>
        <p:nvGrpSpPr>
          <p:cNvPr id="157" name="Google Shape;157;p5"/>
          <p:cNvGrpSpPr/>
          <p:nvPr/>
        </p:nvGrpSpPr>
        <p:grpSpPr>
          <a:xfrm rot="10800000">
            <a:off x="0" y="2027156"/>
            <a:ext cx="12192000" cy="757168"/>
            <a:chOff x="0" y="2959818"/>
            <a:chExt cx="12192000" cy="757168"/>
          </a:xfrm>
        </p:grpSpPr>
        <p:sp>
          <p:nvSpPr>
            <p:cNvPr id="158" name="Google Shape;158;p5"/>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rotWithShape="0" algn="t" dir="5400000" dist="1524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5"/>
            <p:cNvSpPr/>
            <p:nvPr/>
          </p:nvSpPr>
          <p:spPr>
            <a:xfrm>
              <a:off x="0" y="2959818"/>
              <a:ext cx="12192000" cy="757168"/>
            </a:xfrm>
            <a:custGeom>
              <a:rect b="b" l="l" r="r" t="t"/>
              <a:pathLst>
                <a:path extrusionOk="0" h="757168" w="1219200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 name="Google Shape;160;p5"/>
          <p:cNvSpPr txBox="1"/>
          <p:nvPr/>
        </p:nvSpPr>
        <p:spPr>
          <a:xfrm>
            <a:off x="1712914" y="3070719"/>
            <a:ext cx="7866061" cy="293796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500"/>
              <a:buFont typeface="Arial"/>
              <a:buNone/>
            </a:pPr>
            <a:r>
              <a:rPr lang="en-US" sz="1500">
                <a:solidFill>
                  <a:schemeClr val="lt1"/>
                </a:solidFill>
                <a:latin typeface="Calibri"/>
                <a:ea typeface="Calibri"/>
                <a:cs typeface="Calibri"/>
                <a:sym typeface="Calibri"/>
              </a:rPr>
              <a:t>Benefits of a Data Science-Driven Approach:</a:t>
            </a:r>
            <a:endParaRPr/>
          </a:p>
          <a:p>
            <a:pPr indent="-228600" lvl="0" marL="285750" marR="0" rtl="0" algn="l">
              <a:lnSpc>
                <a:spcPct val="90000"/>
              </a:lnSpc>
              <a:spcBef>
                <a:spcPts val="100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Enhanced user engagement: Players spend less time searching and more time enjoying games they love, leading to increased satisfaction and loyalty.</a:t>
            </a:r>
            <a:endParaRPr/>
          </a:p>
          <a:p>
            <a:pPr indent="-228600" lvl="0" marL="285750" marR="0" rtl="0" algn="l">
              <a:lnSpc>
                <a:spcPct val="90000"/>
              </a:lnSpc>
              <a:spcBef>
                <a:spcPts val="100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Increased game sales: Developers reach new audiences and attract players who might have otherwise overlooked their titles.</a:t>
            </a:r>
            <a:endParaRPr/>
          </a:p>
          <a:p>
            <a:pPr indent="-228600" lvl="0" marL="285750" marR="0" rtl="0" algn="l">
              <a:lnSpc>
                <a:spcPct val="90000"/>
              </a:lnSpc>
              <a:spcBef>
                <a:spcPts val="100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Improved game design: Data-driven insights inform game development, leading to experiences that are more engaging and fulfilling for players.</a:t>
            </a:r>
            <a:endParaRPr/>
          </a:p>
          <a:p>
            <a:pPr indent="-228600" lvl="0" marL="285750" marR="0" rtl="0" algn="l">
              <a:lnSpc>
                <a:spcPct val="90000"/>
              </a:lnSpc>
              <a:spcBef>
                <a:spcPts val="1000"/>
              </a:spcBef>
              <a:spcAft>
                <a:spcPts val="0"/>
              </a:spcAft>
              <a:buClr>
                <a:schemeClr val="lt1"/>
              </a:buClr>
              <a:buSzPts val="1500"/>
              <a:buFont typeface="Arial"/>
              <a:buChar char="•"/>
            </a:pPr>
            <a:r>
              <a:rPr lang="en-US" sz="1500">
                <a:solidFill>
                  <a:schemeClr val="lt1"/>
                </a:solidFill>
                <a:latin typeface="Calibri"/>
                <a:ea typeface="Calibri"/>
                <a:cs typeface="Calibri"/>
                <a:sym typeface="Calibri"/>
              </a:rPr>
              <a:t>Boosted innovation: Data science fuels the creation of new and innovative features that further enhance the gaming experience.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 name="Shape 164"/>
        <p:cNvGrpSpPr/>
        <p:nvPr/>
      </p:nvGrpSpPr>
      <p:grpSpPr>
        <a:xfrm>
          <a:off x="0" y="0"/>
          <a:ext cx="0" cy="0"/>
          <a:chOff x="0" y="0"/>
          <a:chExt cx="0" cy="0"/>
        </a:xfrm>
      </p:grpSpPr>
      <p:sp>
        <p:nvSpPr>
          <p:cNvPr id="165" name="Google Shape;165;p6"/>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up of a screen&#10;&#10;Description automatically generated" id="166" name="Google Shape;166;p6"/>
          <p:cNvPicPr preferRelativeResize="0"/>
          <p:nvPr/>
        </p:nvPicPr>
        <p:blipFill rotWithShape="1">
          <a:blip r:embed="rId3">
            <a:alphaModFix amt="35000"/>
          </a:blip>
          <a:srcRect b="4852" l="0" r="0" t="10877"/>
          <a:stretch/>
        </p:blipFill>
        <p:spPr>
          <a:xfrm>
            <a:off x="20" y="10"/>
            <a:ext cx="12191980" cy="6857990"/>
          </a:xfrm>
          <a:prstGeom prst="rect">
            <a:avLst/>
          </a:prstGeom>
          <a:noFill/>
          <a:ln>
            <a:noFill/>
          </a:ln>
        </p:spPr>
      </p:pic>
      <p:sp>
        <p:nvSpPr>
          <p:cNvPr id="167" name="Google Shape;167;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latin typeface="Calibri"/>
                <a:ea typeface="Calibri"/>
                <a:cs typeface="Calibri"/>
                <a:sym typeface="Calibri"/>
              </a:rPr>
              <a:t>Let’s Dig Deeper!!!</a:t>
            </a:r>
            <a:endParaRPr/>
          </a:p>
        </p:txBody>
      </p:sp>
      <p:sp>
        <p:nvSpPr>
          <p:cNvPr id="168" name="Google Shape;16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grpSp>
        <p:nvGrpSpPr>
          <p:cNvPr id="169" name="Google Shape;169;p6"/>
          <p:cNvGrpSpPr/>
          <p:nvPr/>
        </p:nvGrpSpPr>
        <p:grpSpPr>
          <a:xfrm>
            <a:off x="1407279" y="2812349"/>
            <a:ext cx="9377440" cy="2377890"/>
            <a:chOff x="569079" y="986724"/>
            <a:chExt cx="9377440" cy="2377890"/>
          </a:xfrm>
        </p:grpSpPr>
        <p:sp>
          <p:nvSpPr>
            <p:cNvPr id="170" name="Google Shape;170;p6"/>
            <p:cNvSpPr/>
            <p:nvPr/>
          </p:nvSpPr>
          <p:spPr>
            <a:xfrm>
              <a:off x="973190" y="986724"/>
              <a:ext cx="1264141" cy="12641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1242597" y="1256131"/>
              <a:ext cx="725326" cy="72532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569079" y="2644614"/>
              <a:ext cx="207236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txBox="1"/>
            <p:nvPr/>
          </p:nvSpPr>
          <p:spPr>
            <a:xfrm>
              <a:off x="569079" y="2644614"/>
              <a:ext cx="2072362"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900"/>
                <a:buFont typeface="Calibri"/>
                <a:buNone/>
              </a:pPr>
              <a:r>
                <a:rPr lang="en-US" sz="1900" cap="none">
                  <a:solidFill>
                    <a:schemeClr val="lt1"/>
                  </a:solidFill>
                  <a:latin typeface="Calibri"/>
                  <a:ea typeface="Calibri"/>
                  <a:cs typeface="Calibri"/>
                  <a:sym typeface="Calibri"/>
                </a:rPr>
                <a:t>DATA CLEANING AND PREPROCESSING</a:t>
              </a:r>
              <a:endParaRPr/>
            </a:p>
          </p:txBody>
        </p:sp>
        <p:sp>
          <p:nvSpPr>
            <p:cNvPr id="174" name="Google Shape;174;p6"/>
            <p:cNvSpPr/>
            <p:nvPr/>
          </p:nvSpPr>
          <p:spPr>
            <a:xfrm>
              <a:off x="3408216" y="986724"/>
              <a:ext cx="1264141" cy="1264141"/>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3677623" y="1256131"/>
              <a:ext cx="725326" cy="72532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3004105" y="2644614"/>
              <a:ext cx="207236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txBox="1"/>
            <p:nvPr/>
          </p:nvSpPr>
          <p:spPr>
            <a:xfrm>
              <a:off x="3004105" y="2644614"/>
              <a:ext cx="2072362"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900"/>
                <a:buFont typeface="Calibri"/>
                <a:buNone/>
              </a:pPr>
              <a:r>
                <a:rPr lang="en-US" sz="1900" cap="none">
                  <a:solidFill>
                    <a:schemeClr val="lt1"/>
                  </a:solidFill>
                  <a:latin typeface="Calibri"/>
                  <a:ea typeface="Calibri"/>
                  <a:cs typeface="Calibri"/>
                  <a:sym typeface="Calibri"/>
                </a:rPr>
                <a:t>EXPLORATORY DATA ANALYSIS (EDA)</a:t>
              </a:r>
              <a:endParaRPr/>
            </a:p>
          </p:txBody>
        </p:sp>
        <p:sp>
          <p:nvSpPr>
            <p:cNvPr id="178" name="Google Shape;178;p6"/>
            <p:cNvSpPr/>
            <p:nvPr/>
          </p:nvSpPr>
          <p:spPr>
            <a:xfrm>
              <a:off x="5843242" y="986724"/>
              <a:ext cx="1264141" cy="1264141"/>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6112649" y="1256131"/>
              <a:ext cx="725326" cy="725326"/>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5439131" y="2644614"/>
              <a:ext cx="207236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txBox="1"/>
            <p:nvPr/>
          </p:nvSpPr>
          <p:spPr>
            <a:xfrm>
              <a:off x="5439131" y="2644614"/>
              <a:ext cx="2072362"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900"/>
                <a:buFont typeface="Calibri"/>
                <a:buNone/>
              </a:pPr>
              <a:r>
                <a:rPr lang="en-US" sz="1900" cap="none">
                  <a:solidFill>
                    <a:schemeClr val="lt1"/>
                  </a:solidFill>
                  <a:latin typeface="Calibri"/>
                  <a:ea typeface="Calibri"/>
                  <a:cs typeface="Calibri"/>
                  <a:sym typeface="Calibri"/>
                </a:rPr>
                <a:t>DATA SPLITTING</a:t>
              </a:r>
              <a:endParaRPr/>
            </a:p>
          </p:txBody>
        </p:sp>
        <p:sp>
          <p:nvSpPr>
            <p:cNvPr id="182" name="Google Shape;182;p6"/>
            <p:cNvSpPr/>
            <p:nvPr/>
          </p:nvSpPr>
          <p:spPr>
            <a:xfrm>
              <a:off x="8278268" y="986724"/>
              <a:ext cx="1264141" cy="1264141"/>
            </a:xfrm>
            <a:prstGeom prst="ellipse">
              <a:avLst/>
            </a:prstGeom>
            <a:solidFill>
              <a:srgbClr val="599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8547675" y="1256131"/>
              <a:ext cx="725326" cy="725326"/>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7874157" y="2644614"/>
              <a:ext cx="2072362"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txBox="1"/>
            <p:nvPr/>
          </p:nvSpPr>
          <p:spPr>
            <a:xfrm>
              <a:off x="7874157" y="2644614"/>
              <a:ext cx="2072362"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900"/>
                <a:buFont typeface="Calibri"/>
                <a:buNone/>
              </a:pPr>
              <a:r>
                <a:rPr lang="en-US" sz="1900" cap="none">
                  <a:solidFill>
                    <a:schemeClr val="lt1"/>
                  </a:solidFill>
                  <a:latin typeface="Calibri"/>
                  <a:ea typeface="Calibri"/>
                  <a:cs typeface="Calibri"/>
                  <a:sym typeface="Calibri"/>
                </a:rPr>
                <a:t>MODEL SELECTION AND EVALUATION</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7"/>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7"/>
          <p:cNvSpPr txBox="1"/>
          <p:nvPr>
            <p:ph type="title"/>
          </p:nvPr>
        </p:nvSpPr>
        <p:spPr>
          <a:xfrm>
            <a:off x="838200" y="388308"/>
            <a:ext cx="5499970" cy="1021424"/>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000"/>
              <a:buFont typeface="Calibri"/>
              <a:buNone/>
            </a:pPr>
            <a:r>
              <a:rPr lang="en-US" sz="4000">
                <a:solidFill>
                  <a:schemeClr val="lt1"/>
                </a:solidFill>
              </a:rPr>
              <a:t>Data Cleaning </a:t>
            </a:r>
            <a:endParaRPr/>
          </a:p>
        </p:txBody>
      </p:sp>
      <p:cxnSp>
        <p:nvCxnSpPr>
          <p:cNvPr id="192" name="Google Shape;192;p7"/>
          <p:cNvCxnSpPr/>
          <p:nvPr/>
        </p:nvCxnSpPr>
        <p:spPr>
          <a:xfrm rot="10800000">
            <a:off x="126210" y="1440584"/>
            <a:ext cx="6211960" cy="0"/>
          </a:xfrm>
          <a:prstGeom prst="straightConnector1">
            <a:avLst/>
          </a:prstGeom>
          <a:noFill/>
          <a:ln cap="flat" cmpd="sng" w="12700">
            <a:solidFill>
              <a:schemeClr val="accent2"/>
            </a:solidFill>
            <a:prstDash val="solid"/>
            <a:miter lim="800000"/>
            <a:headEnd len="sm" w="sm" type="none"/>
            <a:tailEnd len="sm" w="sm" type="none"/>
          </a:ln>
        </p:spPr>
      </p:cxnSp>
      <p:sp>
        <p:nvSpPr>
          <p:cNvPr id="193" name="Google Shape;193;p7"/>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7"/>
          <p:cNvSpPr/>
          <p:nvPr/>
        </p:nvSpPr>
        <p:spPr>
          <a:xfrm>
            <a:off x="10262572" y="5640967"/>
            <a:ext cx="315641" cy="28358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86">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95" name="Google Shape;195;p7"/>
          <p:cNvSpPr txBox="1"/>
          <p:nvPr/>
        </p:nvSpPr>
        <p:spPr>
          <a:xfrm>
            <a:off x="1868505" y="2041925"/>
            <a:ext cx="4005923" cy="525463"/>
          </a:xfrm>
          <a:prstGeom prst="rect">
            <a:avLst/>
          </a:prstGeom>
          <a:noFill/>
          <a:ln>
            <a:noFill/>
          </a:ln>
        </p:spPr>
        <p:txBody>
          <a:bodyPr anchorCtr="0" anchor="t" bIns="45700" lIns="91425" spcFirstLastPara="1" rIns="91425" wrap="square" tIns="45700">
            <a:normAutofit/>
          </a:bodyPr>
          <a:lstStyle/>
          <a:p>
            <a:pPr indent="-39116" lvl="0" marL="176022" marR="0" rtl="0" algn="l">
              <a:lnSpc>
                <a:spcPct val="90000"/>
              </a:lnSpc>
              <a:spcBef>
                <a:spcPts val="0"/>
              </a:spcBef>
              <a:spcAft>
                <a:spcPts val="0"/>
              </a:spcAft>
              <a:buClr>
                <a:schemeClr val="dk1"/>
              </a:buClr>
              <a:buSzPts val="2156"/>
              <a:buFont typeface="Arial"/>
              <a:buNone/>
            </a:pPr>
            <a:r>
              <a:t/>
            </a:r>
            <a:endParaRPr sz="2156">
              <a:solidFill>
                <a:schemeClr val="dk1"/>
              </a:solidFill>
              <a:latin typeface="Calibri"/>
              <a:ea typeface="Calibri"/>
              <a:cs typeface="Calibri"/>
              <a:sym typeface="Calibri"/>
            </a:endParaRPr>
          </a:p>
          <a:p>
            <a:pPr indent="-39116" lvl="0" marL="176022" marR="0" rtl="0" algn="l">
              <a:lnSpc>
                <a:spcPct val="90000"/>
              </a:lnSpc>
              <a:spcBef>
                <a:spcPts val="770"/>
              </a:spcBef>
              <a:spcAft>
                <a:spcPts val="0"/>
              </a:spcAft>
              <a:buClr>
                <a:schemeClr val="dk1"/>
              </a:buClr>
              <a:buSzPts val="2156"/>
              <a:buFont typeface="Arial"/>
              <a:buNone/>
            </a:pPr>
            <a:r>
              <a:t/>
            </a:r>
            <a:endParaRPr sz="2156">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6" name="Google Shape;196;p7"/>
          <p:cNvSpPr txBox="1"/>
          <p:nvPr/>
        </p:nvSpPr>
        <p:spPr>
          <a:xfrm>
            <a:off x="1868505" y="2681836"/>
            <a:ext cx="4005923" cy="2861726"/>
          </a:xfrm>
          <a:prstGeom prst="rect">
            <a:avLst/>
          </a:prstGeom>
          <a:noFill/>
          <a:ln>
            <a:noFill/>
          </a:ln>
        </p:spPr>
        <p:txBody>
          <a:bodyPr anchorCtr="0" anchor="t" bIns="45700" lIns="91425" spcFirstLastPara="1" rIns="91425" wrap="square" tIns="45700">
            <a:noAutofit/>
          </a:bodyPr>
          <a:lstStyle/>
          <a:p>
            <a:pPr indent="-39116" lvl="0" marL="176022" marR="0" rtl="0" algn="l">
              <a:lnSpc>
                <a:spcPct val="90000"/>
              </a:lnSpc>
              <a:spcBef>
                <a:spcPts val="0"/>
              </a:spcBef>
              <a:spcAft>
                <a:spcPts val="0"/>
              </a:spcAft>
              <a:buClr>
                <a:schemeClr val="dk1"/>
              </a:buClr>
              <a:buSzPts val="2156"/>
              <a:buFont typeface="Arial"/>
              <a:buNone/>
            </a:pPr>
            <a:r>
              <a:t/>
            </a:r>
            <a:endParaRPr sz="2156">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descr="A screenshot of a computer program&#10;&#10;Description automatically generated" id="197" name="Google Shape;197;p7"/>
          <p:cNvPicPr preferRelativeResize="0"/>
          <p:nvPr/>
        </p:nvPicPr>
        <p:blipFill rotWithShape="1">
          <a:blip r:embed="rId3">
            <a:alphaModFix/>
          </a:blip>
          <a:srcRect b="0" l="0" r="0" t="0"/>
          <a:stretch/>
        </p:blipFill>
        <p:spPr>
          <a:xfrm>
            <a:off x="7914996" y="1706884"/>
            <a:ext cx="2505397" cy="4217666"/>
          </a:xfrm>
          <a:prstGeom prst="rect">
            <a:avLst/>
          </a:prstGeom>
          <a:noFill/>
          <a:ln>
            <a:noFill/>
          </a:ln>
        </p:spPr>
      </p:pic>
      <p:sp>
        <p:nvSpPr>
          <p:cNvPr id="198" name="Google Shape;198;p7"/>
          <p:cNvSpPr txBox="1"/>
          <p:nvPr/>
        </p:nvSpPr>
        <p:spPr>
          <a:xfrm>
            <a:off x="1613788" y="1951181"/>
            <a:ext cx="1463315" cy="3055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86">
                <a:solidFill>
                  <a:schemeClr val="accent2"/>
                </a:solidFill>
                <a:latin typeface="Calibri"/>
                <a:ea typeface="Calibri"/>
                <a:cs typeface="Calibri"/>
                <a:sym typeface="Calibri"/>
              </a:rPr>
              <a:t>Before Cleaning</a:t>
            </a:r>
            <a:endParaRPr sz="1800">
              <a:solidFill>
                <a:schemeClr val="accent2"/>
              </a:solidFill>
              <a:latin typeface="Calibri"/>
              <a:ea typeface="Calibri"/>
              <a:cs typeface="Calibri"/>
              <a:sym typeface="Calibri"/>
            </a:endParaRPr>
          </a:p>
        </p:txBody>
      </p:sp>
      <p:pic>
        <p:nvPicPr>
          <p:cNvPr descr="A screenshot of a computer program&#10;&#10;Description automatically generated" id="199" name="Google Shape;199;p7"/>
          <p:cNvPicPr preferRelativeResize="0"/>
          <p:nvPr/>
        </p:nvPicPr>
        <p:blipFill rotWithShape="1">
          <a:blip r:embed="rId4">
            <a:alphaModFix/>
          </a:blip>
          <a:srcRect b="0" l="0" r="0" t="0"/>
          <a:stretch/>
        </p:blipFill>
        <p:spPr>
          <a:xfrm>
            <a:off x="3077103" y="1682750"/>
            <a:ext cx="2545073" cy="4241800"/>
          </a:xfrm>
          <a:prstGeom prst="rect">
            <a:avLst/>
          </a:prstGeom>
          <a:noFill/>
          <a:ln>
            <a:noFill/>
          </a:ln>
        </p:spPr>
      </p:pic>
      <p:sp>
        <p:nvSpPr>
          <p:cNvPr id="200" name="Google Shape;200;p7"/>
          <p:cNvSpPr txBox="1"/>
          <p:nvPr/>
        </p:nvSpPr>
        <p:spPr>
          <a:xfrm>
            <a:off x="6311699" y="1947918"/>
            <a:ext cx="1463315" cy="3055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86">
                <a:solidFill>
                  <a:schemeClr val="accent2"/>
                </a:solidFill>
                <a:latin typeface="Calibri"/>
                <a:ea typeface="Calibri"/>
                <a:cs typeface="Calibri"/>
                <a:sym typeface="Calibri"/>
              </a:rPr>
              <a:t>After Cleaning</a:t>
            </a:r>
            <a:endParaRPr sz="1800">
              <a:solidFill>
                <a:schemeClr val="accent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8"/>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8"/>
          <p:cNvSpPr txBox="1"/>
          <p:nvPr>
            <p:ph type="title"/>
          </p:nvPr>
        </p:nvSpPr>
        <p:spPr>
          <a:xfrm>
            <a:off x="838200" y="448721"/>
            <a:ext cx="4707671" cy="122565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800"/>
              <a:buFont typeface="Calibri"/>
              <a:buNone/>
            </a:pPr>
            <a:r>
              <a:rPr lang="en-US" sz="3800">
                <a:solidFill>
                  <a:schemeClr val="lt1"/>
                </a:solidFill>
                <a:latin typeface="Calibri"/>
                <a:ea typeface="Calibri"/>
                <a:cs typeface="Calibri"/>
                <a:sym typeface="Calibri"/>
              </a:rPr>
              <a:t>Exploratory Data Analysis</a:t>
            </a:r>
            <a:endParaRPr/>
          </a:p>
        </p:txBody>
      </p:sp>
      <p:cxnSp>
        <p:nvCxnSpPr>
          <p:cNvPr id="207" name="Google Shape;207;p8"/>
          <p:cNvCxnSpPr/>
          <p:nvPr/>
        </p:nvCxnSpPr>
        <p:spPr>
          <a:xfrm rot="10800000">
            <a:off x="831873" y="1749756"/>
            <a:ext cx="4718304" cy="0"/>
          </a:xfrm>
          <a:prstGeom prst="straightConnector1">
            <a:avLst/>
          </a:prstGeom>
          <a:noFill/>
          <a:ln cap="flat" cmpd="sng" w="12700">
            <a:solidFill>
              <a:schemeClr val="accent2"/>
            </a:solidFill>
            <a:prstDash val="solid"/>
            <a:miter lim="800000"/>
            <a:headEnd len="sm" w="sm" type="none"/>
            <a:tailEnd len="sm" w="sm" type="none"/>
          </a:ln>
        </p:spPr>
      </p:cxnSp>
      <p:sp>
        <p:nvSpPr>
          <p:cNvPr id="208" name="Google Shape;208;p8"/>
          <p:cNvSpPr txBox="1"/>
          <p:nvPr/>
        </p:nvSpPr>
        <p:spPr>
          <a:xfrm>
            <a:off x="897769" y="1909192"/>
            <a:ext cx="10769737" cy="364771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lt1"/>
              </a:buClr>
              <a:buSzPts val="2000"/>
              <a:buFont typeface="Arial"/>
              <a:buNone/>
            </a:pPr>
            <a:r>
              <a:rPr lang="en-US" sz="2000">
                <a:solidFill>
                  <a:schemeClr val="lt1"/>
                </a:solidFill>
                <a:latin typeface="Calibri"/>
                <a:ea typeface="Calibri"/>
                <a:cs typeface="Calibri"/>
                <a:sym typeface="Calibri"/>
              </a:rPr>
              <a:t>The bar chart illustrates the ownership of various popular video games, with "Dota 2" leading significantly at over 40 million downloads. The chart shows a descending order of game popularity, ending with "Among Us" and "ELDEN RING," which have the fewest downloads, indicating a potential variance in release dates or player base sizes.</a:t>
            </a:r>
            <a:endParaRPr/>
          </a:p>
        </p:txBody>
      </p:sp>
      <p:cxnSp>
        <p:nvCxnSpPr>
          <p:cNvPr id="209" name="Google Shape;209;p8"/>
          <p:cNvCxnSpPr/>
          <p:nvPr/>
        </p:nvCxnSpPr>
        <p:spPr>
          <a:xfrm rot="10800000">
            <a:off x="834027" y="5707672"/>
            <a:ext cx="4713997" cy="0"/>
          </a:xfrm>
          <a:prstGeom prst="straightConnector1">
            <a:avLst/>
          </a:prstGeom>
          <a:noFill/>
          <a:ln cap="flat" cmpd="sng" w="12700">
            <a:solidFill>
              <a:schemeClr val="accent2"/>
            </a:solidFill>
            <a:prstDash val="solid"/>
            <a:miter lim="800000"/>
            <a:headEnd len="sm" w="sm" type="none"/>
            <a:tailEnd len="sm" w="sm" type="none"/>
          </a:ln>
        </p:spPr>
      </p:cxnSp>
      <p:pic>
        <p:nvPicPr>
          <p:cNvPr descr="A blue and white bar graph&#10;&#10;Description automatically generated with medium confidence" id="210" name="Google Shape;210;p8"/>
          <p:cNvPicPr preferRelativeResize="0"/>
          <p:nvPr/>
        </p:nvPicPr>
        <p:blipFill rotWithShape="1">
          <a:blip r:embed="rId3">
            <a:alphaModFix/>
          </a:blip>
          <a:srcRect b="0" l="0" r="0" t="0"/>
          <a:stretch/>
        </p:blipFill>
        <p:spPr>
          <a:xfrm>
            <a:off x="715679" y="3499513"/>
            <a:ext cx="10638121" cy="2659528"/>
          </a:xfrm>
          <a:prstGeom prst="rect">
            <a:avLst/>
          </a:prstGeom>
          <a:noFill/>
          <a:ln>
            <a:noFill/>
          </a:ln>
        </p:spPr>
      </p:pic>
      <p:sp>
        <p:nvSpPr>
          <p:cNvPr id="211" name="Google Shape;211;p8"/>
          <p:cNvSpPr txBox="1"/>
          <p:nvPr>
            <p:ph idx="12" type="sldNum"/>
          </p:nvPr>
        </p:nvSpPr>
        <p:spPr>
          <a:xfrm>
            <a:off x="9303026" y="6356350"/>
            <a:ext cx="2050774"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9"/>
          <p:cNvSpPr txBox="1"/>
          <p:nvPr>
            <p:ph type="title"/>
          </p:nvPr>
        </p:nvSpPr>
        <p:spPr>
          <a:xfrm>
            <a:off x="838201" y="3998018"/>
            <a:ext cx="3981854" cy="22165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solidFill>
                  <a:schemeClr val="dk1"/>
                </a:solidFill>
                <a:latin typeface="Calibri"/>
                <a:ea typeface="Calibri"/>
                <a:cs typeface="Calibri"/>
                <a:sym typeface="Calibri"/>
              </a:rPr>
              <a:t>Exploratory Data Analysis</a:t>
            </a:r>
            <a:endParaRPr/>
          </a:p>
        </p:txBody>
      </p:sp>
      <p:sp>
        <p:nvSpPr>
          <p:cNvPr id="218" name="Google Shape;218;p9"/>
          <p:cNvSpPr/>
          <p:nvPr/>
        </p:nvSpPr>
        <p:spPr>
          <a:xfrm rot="6269068">
            <a:off x="8717845" y="3339275"/>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19" name="Google Shape;219;p9"/>
          <p:cNvPicPr preferRelativeResize="0"/>
          <p:nvPr/>
        </p:nvPicPr>
        <p:blipFill rotWithShape="1">
          <a:blip r:embed="rId3">
            <a:alphaModFix/>
          </a:blip>
          <a:srcRect b="-3118" l="-10437" r="-3035" t="-9518"/>
          <a:stretch/>
        </p:blipFill>
        <p:spPr>
          <a:xfrm>
            <a:off x="659914" y="834244"/>
            <a:ext cx="10872172" cy="2697992"/>
          </a:xfrm>
          <a:custGeom>
            <a:rect b="b" l="l" r="r" t="t"/>
            <a:pathLst>
              <a:path extrusionOk="0" h="2957472" w="10580201">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a:noFill/>
          <a:ln>
            <a:noFill/>
          </a:ln>
        </p:spPr>
      </p:pic>
      <p:sp>
        <p:nvSpPr>
          <p:cNvPr id="220" name="Google Shape;220;p9"/>
          <p:cNvSpPr txBox="1"/>
          <p:nvPr/>
        </p:nvSpPr>
        <p:spPr>
          <a:xfrm>
            <a:off x="4970835" y="3998019"/>
            <a:ext cx="6382966" cy="2216512"/>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90000"/>
              </a:lnSpc>
              <a:spcBef>
                <a:spcPts val="0"/>
              </a:spcBef>
              <a:spcAft>
                <a:spcPts val="0"/>
              </a:spcAft>
              <a:buClr>
                <a:schemeClr val="dk1"/>
              </a:buClr>
              <a:buSzPts val="2000"/>
              <a:buFont typeface="Arial"/>
              <a:buNone/>
            </a:pPr>
            <a:r>
              <a:rPr lang="en-US" sz="2000">
                <a:solidFill>
                  <a:schemeClr val="dk1"/>
                </a:solidFill>
                <a:latin typeface="Calibri"/>
                <a:ea typeface="Calibri"/>
                <a:cs typeface="Calibri"/>
                <a:sym typeface="Calibri"/>
              </a:rPr>
              <a:t>The bar chart depicts the "Most Expensive Games," with prices on the y-axis. "Ascent: Free-Roaming VR Experience" stands out as the costliest at $1,000, followed by a series of games priced significantly lower, such as "Artform Curvy 3D" and "Houdini Indie." </a:t>
            </a:r>
            <a:endParaRPr/>
          </a:p>
          <a:p>
            <a:pPr indent="0" lvl="0" marL="0" marR="0" rtl="0" algn="just">
              <a:lnSpc>
                <a:spcPct val="90000"/>
              </a:lnSpc>
              <a:spcBef>
                <a:spcPts val="1000"/>
              </a:spcBef>
              <a:spcAft>
                <a:spcPts val="0"/>
              </a:spcAft>
              <a:buClr>
                <a:schemeClr val="dk1"/>
              </a:buClr>
              <a:buSzPts val="2000"/>
              <a:buFont typeface="Arial"/>
              <a:buNone/>
            </a:pPr>
            <a:r>
              <a:rPr lang="en-US" sz="2000">
                <a:solidFill>
                  <a:schemeClr val="dk1"/>
                </a:solidFill>
                <a:latin typeface="Calibri"/>
                <a:ea typeface="Calibri"/>
                <a:cs typeface="Calibri"/>
                <a:sym typeface="Calibri"/>
              </a:rPr>
              <a:t>The prices show a steep drop from the most expensive title to the others, indicating a substantial price gap in the gaming market.</a:t>
            </a:r>
            <a:endParaRPr/>
          </a:p>
        </p:txBody>
      </p:sp>
      <p:sp>
        <p:nvSpPr>
          <p:cNvPr id="221" name="Google Shape;22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2023-12-11T21:22:35Z</dcterms:created>
  <dc:creator>Ishan Subodh Joshi</dc:creator>
</cp:coreProperties>
</file>